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8"/>
  </p:notesMasterIdLst>
  <p:sldIdLst>
    <p:sldId id="256" r:id="rId2"/>
    <p:sldId id="291" r:id="rId3"/>
    <p:sldId id="292" r:id="rId4"/>
    <p:sldId id="293" r:id="rId5"/>
    <p:sldId id="296" r:id="rId6"/>
    <p:sldId id="294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E2D2A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93" d="100"/>
          <a:sy n="93" d="100"/>
        </p:scale>
        <p:origin x="-5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249055-B47F-4838-B2F8-09375BC350FC}" type="datetimeFigureOut">
              <a:rPr lang="ru-RU" smtClean="0"/>
              <a:pPr/>
              <a:t>30.03.2026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2283F1-B0C8-4601-B73C-73ED552AD55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877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54DD65-E126-47B8-96BB-924B45F3B95A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3E087D-B33F-4A4B-A60D-977F103573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818898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C24D9-42C0-4946-A146-E5A100DDEE33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43C6B8-FB5A-4D69-8EC7-6130F943822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2385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179FCFF-7898-4F94-8DEB-3D12884AAAF6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2D4DF6-74A6-49CA-B3D0-F2F497BDBB6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5074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A5955F-C35A-41BB-85E5-B8CC3738A37D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55FFBD-218F-41F1-80EB-546AB9C2289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93431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FF4E9A-CF0B-48E2-9AD7-F21D00A96860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C979067-0A01-48F5-A657-B76DD4EF434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675201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B99B4B-1EB7-44D6-82E8-D15CBB2E7FC7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574B6F-00D3-4F04-BB80-83790C74A21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19075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0B75D5-24AD-4D8E-9F50-60F66A0E8D1E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CDB9F-33E7-4097-BF7B-E637A9C61A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4851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104B55-EB37-46A9-B8FD-7323C8734176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EF3CA0E-0EBE-4ED5-A250-C8A8862709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9865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E8C3EB2-DDA3-4B1B-BD10-45B40D608D47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6E7E40-38C2-4DA6-8333-817E02FB50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7581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9C6A25-7B62-4F76-A8FC-88B2F30D68CE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65BA06-DD2A-4EB5-B0F8-60D8924D62C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31201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B9758F-6461-4C9A-BE2C-4F5E77FF4BEB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DEA042-323C-476F-9357-A2F8D9D5BA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63092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6922CC-3539-49A3-975F-829DFD66C959}" type="datetimeFigureOut">
              <a:rPr lang="ru-RU" smtClean="0"/>
              <a:pPr>
                <a:defRPr/>
              </a:pPr>
              <a:t>30.03.2026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00402C2-EDD4-4DC3-9A39-760CB8E925B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4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circle/>
  </p:transition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jigsawplanet.com/?rc=play&amp;pid=221004d97ec3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hyperlink" Target="Puzzle%20-%20&#1071;&#1088;&#1083;&#1099;&#1082;.lnk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&#1050;&#1088;&#1086;&#1089;&#1089;&#1074;&#1086;&#1088;&#1076;%20&#1087;&#1086;%20&#1090;&#1074;&#1086;&#1088;&#1095;&#1077;&#1089;&#1090;&#1074;&#1091;%20&#1040;.%20&#1051;.%20&#1041;&#1072;&#1088;&#1090;&#1086;.pps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12123196033686.mp4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/>
          <p:cNvSpPr/>
          <p:nvPr/>
        </p:nvSpPr>
        <p:spPr>
          <a:xfrm>
            <a:off x="755576" y="500270"/>
            <a:ext cx="774437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Поэзия </a:t>
            </a:r>
          </a:p>
          <a:p>
            <a:pPr algn="ctr"/>
            <a:r>
              <a:rPr lang="ru-RU" sz="6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добрых дел.</a:t>
            </a:r>
            <a:endParaRPr lang="ru-RU" sz="6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27584" y="2420888"/>
            <a:ext cx="7424928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( </a:t>
            </a:r>
            <a:r>
              <a:rPr lang="ru-RU" sz="2800" b="1" i="1" dirty="0" err="1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квест</a:t>
            </a:r>
            <a:r>
              <a:rPr lang="ru-RU" sz="28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-игра по </a:t>
            </a:r>
            <a:r>
              <a:rPr lang="ru-RU" sz="28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произведениям </a:t>
            </a:r>
            <a:endParaRPr lang="ru-RU" sz="28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Агнии Львовны </a:t>
            </a:r>
            <a:r>
              <a:rPr lang="ru-RU" sz="2800" b="1" i="1" dirty="0" err="1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Барто</a:t>
            </a:r>
            <a:r>
              <a:rPr lang="ru-RU" sz="28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/>
            <a:endParaRPr lang="ru-RU" sz="20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«Современный </a:t>
            </a:r>
            <a:r>
              <a:rPr lang="ru-RU" sz="20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урок – современным </a:t>
            </a:r>
            <a:r>
              <a:rPr lang="ru-RU" sz="20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детям 2026г</a:t>
            </a:r>
            <a:r>
              <a:rPr lang="ru-RU" sz="20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0314" y="4693626"/>
            <a:ext cx="34015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Педагог-библиотекарь 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Никольской СОШ:</a:t>
            </a:r>
          </a:p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Беликова И.К.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6581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1887454" y="764704"/>
            <a:ext cx="6400800" cy="142876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                                  </a:t>
            </a: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«Игра – это искра, зажигающая огонёк</a:t>
            </a:r>
            <a:b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пытливости и 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любознательности»                                                                                                                        </a:t>
            </a:r>
          </a:p>
          <a:p>
            <a:pPr>
              <a:lnSpc>
                <a:spcPct val="100000"/>
              </a:lnSpc>
            </a:pP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(Сухомлинский)</a:t>
            </a:r>
            <a:endParaRPr lang="ru-RU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1285860"/>
            <a:ext cx="507209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endParaRPr lang="ru-RU" sz="6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17"/>
          <p:cNvSpPr txBox="1">
            <a:spLocks/>
          </p:cNvSpPr>
          <p:nvPr/>
        </p:nvSpPr>
        <p:spPr>
          <a:xfrm>
            <a:off x="688949" y="1745419"/>
            <a:ext cx="7408912" cy="21545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Игровые </a:t>
            </a: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формы и методы обучения обеспечивают достижение ряда важнейших образовательных целей:</a:t>
            </a:r>
          </a:p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1) стимулирование мотивации и интереса для продолжения изучения темы;</a:t>
            </a:r>
          </a:p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2) поддержание и усиление значения полученной ранее информации;</a:t>
            </a:r>
          </a:p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3) развитие коммуникативных навыков и навыков командной работы через игру.</a:t>
            </a:r>
          </a:p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algn="just"/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   	</a:t>
            </a:r>
            <a:r>
              <a:rPr lang="ru-RU" b="1" i="1" u="sng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Цель игры</a:t>
            </a: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: Привлечение обучающихся к чтению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algn="just"/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развитие читательской </a:t>
            </a:r>
            <a:r>
              <a:rPr 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активности.</a:t>
            </a:r>
            <a:endParaRPr lang="ru-RU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467544" y="1052736"/>
            <a:ext cx="4392488" cy="2088232"/>
          </a:xfrm>
        </p:spPr>
        <p:txBody>
          <a:bodyPr>
            <a:noAutofit/>
          </a:bodyPr>
          <a:lstStyle/>
          <a:p>
            <a:pPr algn="l"/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1.Уронили </a:t>
            </a: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мишку на пол</a:t>
            </a: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…</a:t>
            </a:r>
            <a:r>
              <a:rPr lang="ru-RU" sz="20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/>
              <a:t/>
            </a:r>
            <a:br>
              <a:rPr lang="ru-RU" sz="2000" dirty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одзаголовок 17"/>
          <p:cNvSpPr txBox="1">
            <a:spLocks/>
          </p:cNvSpPr>
          <p:nvPr/>
        </p:nvSpPr>
        <p:spPr>
          <a:xfrm>
            <a:off x="4087700" y="1417559"/>
            <a:ext cx="4307424" cy="399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2.Матросская шапка…</a:t>
            </a:r>
          </a:p>
        </p:txBody>
      </p:sp>
      <p:sp>
        <p:nvSpPr>
          <p:cNvPr id="6" name="Подзаголовок 17"/>
          <p:cNvSpPr txBox="1">
            <a:spLocks/>
          </p:cNvSpPr>
          <p:nvPr/>
        </p:nvSpPr>
        <p:spPr>
          <a:xfrm>
            <a:off x="532152" y="2372803"/>
            <a:ext cx="453650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3. Наша Таня громко плачет: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Нет, напрасно мы решили</a:t>
            </a:r>
            <a:b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Прокатить кота в машине:</a:t>
            </a:r>
          </a:p>
          <a:p>
            <a:pPr algn="l" fontAlgn="auto">
              <a:spcAft>
                <a:spcPts val="0"/>
              </a:spcAft>
            </a:pP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17"/>
          <p:cNvSpPr txBox="1">
            <a:spLocks/>
          </p:cNvSpPr>
          <p:nvPr/>
        </p:nvSpPr>
        <p:spPr>
          <a:xfrm>
            <a:off x="5068656" y="2384884"/>
            <a:ext cx="3985224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4.Причешу ей шёрстку </a:t>
            </a:r>
          </a:p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гладко…</a:t>
            </a:r>
          </a:p>
        </p:txBody>
      </p:sp>
      <p:sp>
        <p:nvSpPr>
          <p:cNvPr id="8" name="Подзаголовок 17"/>
          <p:cNvSpPr txBox="1">
            <a:spLocks/>
          </p:cNvSpPr>
          <p:nvPr/>
        </p:nvSpPr>
        <p:spPr>
          <a:xfrm>
            <a:off x="1013728" y="4237075"/>
            <a:ext cx="3526048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5. Идёт бычок, качается,</a:t>
            </a:r>
          </a:p>
          <a:p>
            <a:pPr algn="l" fontAlgn="auto">
              <a:spcAft>
                <a:spcPts val="0"/>
              </a:spcAft>
            </a:pP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дзаголовок 17"/>
          <p:cNvSpPr txBox="1">
            <a:spLocks/>
          </p:cNvSpPr>
          <p:nvPr/>
        </p:nvSpPr>
        <p:spPr>
          <a:xfrm>
            <a:off x="3995936" y="3636015"/>
            <a:ext cx="3744416" cy="20882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spcAft>
                <a:spcPts val="0"/>
              </a:spcAft>
            </a:pP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6. Наша Таня громко плачет: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5" grpId="0"/>
      <p:bldP spid="6" grpId="0"/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барто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228696">
            <a:off x="299631" y="403401"/>
            <a:ext cx="8488626" cy="6017988"/>
          </a:xfrm>
          <a:prstGeom prst="rect">
            <a:avLst/>
          </a:prstGeom>
        </p:spPr>
      </p:pic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/>
          <a:stretch>
            <a:fillRect/>
          </a:stretch>
        </p:blipFill>
        <p:spPr bwMode="auto">
          <a:xfrm>
            <a:off x="0" y="3127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Подзаголовок 17"/>
          <p:cNvSpPr>
            <a:spLocks noGrp="1"/>
          </p:cNvSpPr>
          <p:nvPr>
            <p:ph type="subTitle" idx="1"/>
          </p:nvPr>
        </p:nvSpPr>
        <p:spPr>
          <a:xfrm>
            <a:off x="1285852" y="2714620"/>
            <a:ext cx="6400800" cy="1428760"/>
          </a:xfrm>
        </p:spPr>
        <p:txBody>
          <a:bodyPr/>
          <a:lstStyle/>
          <a:p>
            <a:endParaRPr lang="ru-RU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4165"/>
          </a:xfrm>
          <a:prstGeom prst="rect">
            <a:avLst/>
          </a:prstGeom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71" t="63450" r="17060" b="11409"/>
          <a:stretch/>
        </p:blipFill>
        <p:spPr bwMode="auto">
          <a:xfrm rot="21100217">
            <a:off x="6558159" y="-53717"/>
            <a:ext cx="1440161" cy="22657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37" t="57463" r="2694" b="17396"/>
          <a:stretch/>
        </p:blipFill>
        <p:spPr bwMode="auto">
          <a:xfrm rot="339369">
            <a:off x="3336521" y="398526"/>
            <a:ext cx="1516932" cy="2226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 descr="http://kancoptovik.ru/wp-content/uploads/Knizhka-Atberg-A4-7bts-KP-Luchshie-stihi-dlya-detej-A.Barto-1506x2048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81159">
            <a:off x="6783285" y="2378876"/>
            <a:ext cx="1481112" cy="188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59428">
            <a:off x="437013" y="749362"/>
            <a:ext cx="1524042" cy="23703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/>
          <a:srcRect l="13096" t="11442" r="8333" b="11772"/>
          <a:stretch/>
        </p:blipFill>
        <p:spPr>
          <a:xfrm rot="20717816">
            <a:off x="1807226" y="348495"/>
            <a:ext cx="1494059" cy="2042842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30598">
            <a:off x="5087906" y="2345834"/>
            <a:ext cx="1647237" cy="230494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5294" y="176948"/>
            <a:ext cx="1466337" cy="212750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075518">
            <a:off x="519472" y="3355276"/>
            <a:ext cx="1528343" cy="222042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194482">
            <a:off x="1965203" y="2792871"/>
            <a:ext cx="1447299" cy="2185385"/>
          </a:xfrm>
          <a:prstGeom prst="rect">
            <a:avLst/>
          </a:prstGeom>
        </p:spPr>
      </p:pic>
      <p:sp>
        <p:nvSpPr>
          <p:cNvPr id="17" name="AutoShape 2" descr="Picture background"/>
          <p:cNvSpPr>
            <a:spLocks noChangeAspect="1" noChangeArrowheads="1"/>
          </p:cNvSpPr>
          <p:nvPr/>
        </p:nvSpPr>
        <p:spPr bwMode="auto">
          <a:xfrm>
            <a:off x="208818" y="-101470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AutoShape 4" descr="Picture background"/>
          <p:cNvSpPr>
            <a:spLocks noChangeAspect="1" noChangeArrowheads="1"/>
          </p:cNvSpPr>
          <p:nvPr/>
        </p:nvSpPr>
        <p:spPr bwMode="auto">
          <a:xfrm>
            <a:off x="71575" y="-146084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20593" y="2730395"/>
            <a:ext cx="1507582" cy="2190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71154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827584" y="1357298"/>
            <a:ext cx="756084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«Постановка задачи игры- легенда </a:t>
            </a:r>
            <a:r>
              <a:rPr lang="ru-RU" sz="6000" b="1" spc="600" dirty="0" err="1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квеста</a:t>
            </a:r>
            <a:r>
              <a:rPr lang="ru-RU" sz="6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6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25242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51520" y="692696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 планета «ЗАКАВЫРКИНО»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scan-word.ru/wp-content/uploads/2024/12/rezinovaya-zina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9502">
            <a:off x="686027" y="2783992"/>
            <a:ext cx="7739985" cy="197213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889082" y="2339499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Разгадай ребус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771144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-1199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331640" y="404664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планета «СОБИРАЙКИНО»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427984" y="2708698"/>
            <a:ext cx="396044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Собрать </a:t>
            </a:r>
            <a:r>
              <a:rPr lang="ru-RU" sz="2400" b="1" i="1" dirty="0" err="1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пазлы</a:t>
            </a: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u="sng" dirty="0">
                <a:hlinkClick r:id="rId3"/>
              </a:rPr>
              <a:t>https://www.jigsawplanet.com/?rc=play&amp;pid=221004d97ec3</a:t>
            </a:r>
            <a:r>
              <a:rPr lang="ru-RU" sz="1600" dirty="0"/>
              <a:t/>
            </a:r>
            <a:br>
              <a:rPr lang="ru-RU" sz="1600" dirty="0"/>
            </a:br>
            <a:endParaRPr lang="ru-RU" dirty="0"/>
          </a:p>
        </p:txBody>
      </p:sp>
      <p:pic>
        <p:nvPicPr>
          <p:cNvPr id="6" name="Рисунок 5" descr="http://kancoptovik.ru/wp-content/uploads/Knizhka-Atberg-A4-7bts-KP-Luchshie-stihi-dlya-detej-A.Barto-1506x2048.jpg">
            <a:hlinkClick r:id="rId4" action="ppaction://hlinkfile"/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44" y="1628800"/>
            <a:ext cx="3096344" cy="41044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0654775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5362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691680" y="332656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 планета «УГАДАЙКИНО»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72987" y="1412776"/>
            <a:ext cx="3744416" cy="441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Я </a:t>
            </a:r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Володины отметки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Узнаю без дневника.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Если брат приходит с тройкой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Раздается три звонка.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Если вдруг у нас в квартире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Начинается трезвон —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Значит, пять или четыре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Получил сегодня он.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Если он приходит с двойкой —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Слышу я издалека: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Раздается два коротких,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Нерешительных звонка.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Ну, а если единица —</a:t>
            </a:r>
          </a:p>
          <a:p>
            <a:pPr algn="just" eaLnBrk="0" hangingPunct="0"/>
            <a: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Он тихонько в дверь стучится.</a:t>
            </a:r>
            <a:br>
              <a:rPr lang="ru-RU" altLang="ru-RU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492464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179512" y="1340768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4-5 планета «КРОССВОРДНАЯ»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92273" y="3212976"/>
            <a:ext cx="7559453" cy="216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Здесь вы найдёте две буквы.</a:t>
            </a:r>
          </a:p>
          <a:p>
            <a:pPr algn="ctr" eaLnBrk="0" hangingPunct="0"/>
            <a:r>
              <a:rPr lang="ru-RU" altLang="ru-RU" sz="20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Под номер 1 и номер 13</a:t>
            </a:r>
          </a:p>
          <a:p>
            <a:pPr algn="ctr" eaLnBrk="0" hangingPunct="0"/>
            <a:endParaRPr kumimoji="0" lang="ru-RU" altLang="ru-RU" sz="1400" b="1" i="1" u="none" strike="noStrike" cap="none" normalizeH="0" baseline="0" dirty="0">
              <a:ln>
                <a:noFill/>
              </a:ln>
              <a:solidFill>
                <a:srgbClr val="9E2D2A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endParaRPr lang="ru-RU" altLang="ru-RU" sz="1400" b="1" i="1" dirty="0" smtClean="0">
              <a:solidFill>
                <a:srgbClr val="9E2D2A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endParaRPr kumimoji="0" lang="ru-RU" altLang="ru-RU" sz="1400" b="1" i="1" u="none" strike="noStrike" cap="none" normalizeH="0" baseline="0" dirty="0">
              <a:ln>
                <a:noFill/>
              </a:ln>
              <a:solidFill>
                <a:srgbClr val="9E2D2A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endParaRPr lang="ru-RU" altLang="ru-RU" sz="1400" b="1" i="1" dirty="0" smtClean="0">
              <a:solidFill>
                <a:srgbClr val="9E2D2A"/>
              </a:solidFill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endParaRPr kumimoji="0" lang="ru-RU" altLang="ru-RU" sz="1400" b="1" i="1" u="none" strike="noStrike" cap="none" normalizeH="0" baseline="0" dirty="0">
              <a:ln>
                <a:noFill/>
              </a:ln>
              <a:solidFill>
                <a:srgbClr val="9E2D2A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  <a:hlinkClick r:id="rId3" action="ppaction://hlinkpres?slideindex=1&amp;slidetitle="/>
              </a:rPr>
              <a:t>Кроссворд по творчеству А. Л. Барто.ppsx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57992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251520" y="900964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планета «ДОГАДАЙКИНО»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187624" y="2600952"/>
            <a:ext cx="5975277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Здесь вы найдёте две буквы. Под номер 1 и номер 13</a:t>
            </a:r>
          </a:p>
          <a:p>
            <a:pPr algn="just" eaLnBrk="0" hangingPunct="0"/>
            <a:endParaRPr kumimoji="0" lang="ru-RU" altLang="ru-RU" sz="1400" b="1" i="1" u="none" strike="noStrike" cap="none" normalizeH="0" baseline="0" dirty="0">
              <a:ln>
                <a:noFill/>
              </a:ln>
              <a:solidFill>
                <a:srgbClr val="9E2D2A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927118"/>
              </p:ext>
            </p:extLst>
          </p:nvPr>
        </p:nvGraphicFramePr>
        <p:xfrm>
          <a:off x="665566" y="3172323"/>
          <a:ext cx="7434825" cy="932598"/>
        </p:xfrm>
        <a:graphic>
          <a:graphicData uri="http://schemas.openxmlformats.org/drawingml/2006/table">
            <a:tbl>
              <a:tblPr firstRow="1" firstCol="1" bandRow="1">
                <a:tableStyleId>{16D9F66E-5EB9-4882-86FB-DCBF35E3C3E4}</a:tableStyleId>
              </a:tblPr>
              <a:tblGrid>
                <a:gridCol w="930637"/>
                <a:gridCol w="929903"/>
                <a:gridCol w="929903"/>
                <a:gridCol w="929903"/>
                <a:gridCol w="930637"/>
                <a:gridCol w="929903"/>
                <a:gridCol w="923302"/>
                <a:gridCol w="930637"/>
              </a:tblGrid>
              <a:tr h="4662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8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7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2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5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3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4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6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1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662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к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и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б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р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а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л</a:t>
                      </a:r>
                      <a:endParaRPr lang="ru-RU" sz="24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к</a:t>
                      </a:r>
                      <a:endParaRPr lang="ru-RU" sz="24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10911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611560" y="526437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7 планета «СОБИРАЙКИНО»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1844824"/>
            <a:ext cx="7272808" cy="3524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u="sng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Собери слово: </a:t>
            </a:r>
          </a:p>
          <a:p>
            <a:pPr algn="just" eaLnBrk="0" hangingPunct="0"/>
            <a:endParaRPr lang="ru-RU" altLang="ru-RU" b="1" i="1" u="sng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Первая </a:t>
            </a: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буква этого слова стоит в алфавите на первом месте, вторая буква – на 2 месте, третья – перед буквой Б, четвёртая – на 18 месте в алфавите, пятая – после буквы Р, шестая – последняя буква в алфавите. Отгадав слово, ты получишь название стихотворения Агнии </a:t>
            </a:r>
            <a:r>
              <a:rPr lang="ru-RU" sz="2400" b="1" i="1" dirty="0" err="1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Барто</a:t>
            </a: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alt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hangingPunct="0"/>
            <a:endParaRPr kumimoji="0" lang="ru-RU" altLang="ru-RU" sz="1400" b="1" i="1" u="none" strike="noStrike" cap="none" normalizeH="0" baseline="0" dirty="0">
              <a:ln>
                <a:noFill/>
              </a:ln>
              <a:solidFill>
                <a:srgbClr val="9E2D2A"/>
              </a:solidFill>
              <a:effectLst/>
              <a:latin typeface="Times New Roman" pitchFamily="18" charset="0"/>
              <a:ea typeface="Calibri" panose="020F0502020204030204" pitchFamily="34" charset="0"/>
              <a:cs typeface="Times New Roman" pitchFamily="18" charset="0"/>
            </a:endParaRPr>
          </a:p>
          <a:p>
            <a:pPr algn="just"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1217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-1023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939626" y="391933"/>
            <a:ext cx="835292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8</a:t>
            </a:r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планета «ШИФРОВАЙКИНО»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491491"/>
            <a:ext cx="7272808" cy="45704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u="sng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altLang="ru-RU" b="1" i="1" u="sng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Первая буква- </a:t>
            </a:r>
          </a:p>
          <a:p>
            <a:pPr eaLnBrk="0" hangingPunct="0"/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9E2D2A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Вторая буква-</a:t>
            </a:r>
          </a:p>
          <a:p>
            <a:pPr eaLnBrk="0" hangingPunct="0"/>
            <a:r>
              <a:rPr lang="ru-RU" altLang="ru-RU" sz="2400" b="1" i="1" dirty="0" smtClean="0">
                <a:solidFill>
                  <a:srgbClr val="9E2D2A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Третья буква-</a:t>
            </a:r>
          </a:p>
          <a:p>
            <a:pPr eaLnBrk="0" hangingPunct="0"/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9E2D2A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Четвёртая буква-</a:t>
            </a:r>
          </a:p>
          <a:p>
            <a:pPr eaLnBrk="0" hangingPunct="0"/>
            <a:r>
              <a:rPr lang="ru-RU" altLang="ru-RU" sz="2400" b="1" i="1" dirty="0" smtClean="0">
                <a:solidFill>
                  <a:srgbClr val="9E2D2A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Пятая буква-</a:t>
            </a:r>
          </a:p>
          <a:p>
            <a:pPr eaLnBrk="0" hangingPunct="0"/>
            <a:r>
              <a:rPr kumimoji="0" lang="ru-RU" altLang="ru-RU" sz="2400" b="1" i="1" u="none" strike="noStrike" cap="none" normalizeH="0" baseline="0" dirty="0" smtClean="0">
                <a:ln>
                  <a:noFill/>
                </a:ln>
                <a:solidFill>
                  <a:srgbClr val="9E2D2A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Шестая</a:t>
            </a:r>
            <a:r>
              <a:rPr kumimoji="0" lang="ru-RU" altLang="ru-RU" sz="2400" b="1" i="1" u="none" strike="noStrike" cap="none" normalizeH="0" dirty="0" smtClean="0">
                <a:ln>
                  <a:noFill/>
                </a:ln>
                <a:solidFill>
                  <a:srgbClr val="9E2D2A"/>
                </a:solidFill>
                <a:effectLst/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буква-</a:t>
            </a:r>
          </a:p>
          <a:p>
            <a:pPr eaLnBrk="0" hangingPunct="0"/>
            <a:r>
              <a:rPr lang="ru-RU" altLang="ru-RU" sz="2400" b="1" i="1" baseline="0" dirty="0" smtClean="0">
                <a:solidFill>
                  <a:srgbClr val="9E2D2A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Седьмая</a:t>
            </a:r>
            <a:r>
              <a:rPr lang="ru-RU" altLang="ru-RU" sz="2400" b="1" i="1" dirty="0" smtClean="0">
                <a:solidFill>
                  <a:srgbClr val="9E2D2A"/>
                </a:solidFill>
                <a:latin typeface="Times New Roman" pitchFamily="18" charset="0"/>
                <a:ea typeface="Calibri" panose="020F0502020204030204" pitchFamily="34" charset="0"/>
                <a:cs typeface="Times New Roman" pitchFamily="18" charset="0"/>
              </a:rPr>
              <a:t> буква-</a:t>
            </a: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197" y="2052437"/>
            <a:ext cx="964889" cy="97646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3829" y="2310025"/>
            <a:ext cx="1038159" cy="10786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31" y="2606827"/>
            <a:ext cx="1324006" cy="132400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2700" y="2401133"/>
            <a:ext cx="1344019" cy="166389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270" y="3304903"/>
            <a:ext cx="955607" cy="9928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01" y="3573882"/>
            <a:ext cx="1079998" cy="110645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4243" y="4082884"/>
            <a:ext cx="1038159" cy="107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9328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683568" y="521355"/>
            <a:ext cx="83529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«БУКТРЕЙЛЕР»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11560" y="1676431"/>
            <a:ext cx="7272808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u="sng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altLang="ru-RU" b="1" i="1" u="sng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" name="Рисунок 9">
            <a:hlinkClick r:id="rId3" action="ppaction://hlinkfile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340768"/>
            <a:ext cx="6434878" cy="3590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537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947110" y="1006404"/>
            <a:ext cx="4801354" cy="317009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Соавтор  </a:t>
            </a:r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книги «Поэзия добрых дел» Максим </a:t>
            </a:r>
            <a:r>
              <a:rPr lang="ru-RU" sz="4000" b="1" spc="600" dirty="0" err="1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Бандурин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935596" y="3202341"/>
            <a:ext cx="7272808" cy="2200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u="sng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altLang="ru-RU" b="1" i="1" u="sng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26" name="Picture 2" descr="E:\Библиотека\Современный урок 2026\МБОУ Никольская СОШ\МБОУ Никольская СОШ\95ef7b3d-ba3a-43f6-b2da-ff76cee00be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980728"/>
            <a:ext cx="3263542" cy="46085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68621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3" descr="C:\Users\кал\Pictures\картинки\Sample Pictures\рамки\528foto12_528528.pn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Прямоугольник 19"/>
          <p:cNvSpPr/>
          <p:nvPr/>
        </p:nvSpPr>
        <p:spPr>
          <a:xfrm>
            <a:off x="395536" y="1340768"/>
            <a:ext cx="835292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000" b="1" spc="600" dirty="0" smtClean="0">
                <a:ln w="11430"/>
                <a:gradFill>
                  <a:gsLst>
                    <a:gs pos="0">
                      <a:srgbClr val="FF3399"/>
                    </a:gs>
                    <a:gs pos="25000">
                      <a:srgbClr val="FF6633"/>
                    </a:gs>
                    <a:gs pos="50000">
                      <a:srgbClr val="FFFF00"/>
                    </a:gs>
                    <a:gs pos="75000">
                      <a:srgbClr val="01A78F"/>
                    </a:gs>
                    <a:gs pos="100000">
                      <a:srgbClr val="3366FF"/>
                    </a:gs>
                  </a:gsLst>
                  <a:lin ang="54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Подведение итогов:</a:t>
            </a:r>
            <a:endParaRPr lang="ru-RU" sz="4000" b="1" spc="600" dirty="0">
              <a:ln w="11430"/>
              <a:gradFill>
                <a:gsLst>
                  <a:gs pos="0">
                    <a:srgbClr val="FF3399"/>
                  </a:gs>
                  <a:gs pos="25000">
                    <a:srgbClr val="FF6633"/>
                  </a:gs>
                  <a:gs pos="50000">
                    <a:srgbClr val="FFFF00"/>
                  </a:gs>
                  <a:gs pos="75000">
                    <a:srgbClr val="01A78F"/>
                  </a:gs>
                  <a:gs pos="100000">
                    <a:srgbClr val="3366FF"/>
                  </a:gs>
                </a:gsLst>
                <a:lin ang="54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27584" y="908720"/>
            <a:ext cx="7272808" cy="4416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algn="just" eaLnBrk="0" hangingPunct="0"/>
            <a:r>
              <a:rPr lang="ru-RU" altLang="ru-RU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i="1" u="sng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0" hangingPunct="0"/>
            <a:endParaRPr lang="ru-RU" altLang="ru-RU" b="1" i="1" u="sng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endParaRPr lang="ru-RU" sz="2400" b="1" i="1" dirty="0" smtClean="0">
              <a:solidFill>
                <a:srgbClr val="9E2D2A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Ребята</a:t>
            </a: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, какие мы с Вами молодцы! </a:t>
            </a:r>
            <a:b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Прокатились мы недаром,  по стране великих книг!</a:t>
            </a:r>
            <a:b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Всем сегодня показали, что стихи все помним мы.</a:t>
            </a:r>
            <a:b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i="1" dirty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Чтобы книг не забывали, Вам закладки всем вручаем.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b="1" i="1" dirty="0" smtClean="0">
                <a:solidFill>
                  <a:srgbClr val="9E2D2A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0" hangingPunct="0"/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3743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Тема2" id="{DA3C6E4C-15B8-4556-9A2B-7A8587D7775B}" vid="{659C0A91-5EF4-4B2D-BBE3-5B9E934C6C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432</TotalTime>
  <Words>378</Words>
  <Application>Microsoft Office PowerPoint</Application>
  <PresentationFormat>Экран (4:3)</PresentationFormat>
  <Paragraphs>120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User</cp:lastModifiedBy>
  <cp:revision>74</cp:revision>
  <dcterms:created xsi:type="dcterms:W3CDTF">2011-09-19T16:49:26Z</dcterms:created>
  <dcterms:modified xsi:type="dcterms:W3CDTF">2026-03-30T11:31:50Z</dcterms:modified>
</cp:coreProperties>
</file>