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326" r:id="rId3"/>
    <p:sldId id="327" r:id="rId4"/>
    <p:sldId id="316" r:id="rId5"/>
    <p:sldId id="315" r:id="rId6"/>
    <p:sldId id="319" r:id="rId7"/>
    <p:sldId id="321" r:id="rId8"/>
    <p:sldId id="323" r:id="rId9"/>
    <p:sldId id="325" r:id="rId10"/>
    <p:sldId id="320" r:id="rId11"/>
    <p:sldId id="322" r:id="rId12"/>
    <p:sldId id="266" r:id="rId13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87B1"/>
    <a:srgbClr val="BDBDBD"/>
    <a:srgbClr val="20377B"/>
    <a:srgbClr val="919191"/>
    <a:srgbClr val="C8AD54"/>
    <a:srgbClr val="153566"/>
    <a:srgbClr val="D4B338"/>
    <a:srgbClr val="002459"/>
    <a:srgbClr val="D8C57D"/>
    <a:srgbClr val="BA1E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04" autoAdjust="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12" y="54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D0EC2-004B-41BB-8D7A-85B688A7767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E510D-36FF-4AFF-8263-9B0EEEA124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41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70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80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4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573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86605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7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75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38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10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301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85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55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290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39462-198B-4899-B0FF-59A020C847EC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55640-D00B-4746-80D7-963C92A3B1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14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fgos2022@instrao.ru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7177" y="2305050"/>
            <a:ext cx="6276974" cy="2724150"/>
          </a:xfrm>
        </p:spPr>
        <p:txBody>
          <a:bodyPr anchor="ctr" anchorCtr="0">
            <a:noAutofit/>
          </a:bodyPr>
          <a:lstStyle/>
          <a:p>
            <a:pPr algn="l"/>
            <a:r>
              <a:rPr lang="ru-RU" sz="2400" b="1" dirty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Организационное и методическое сопровождение работ по введению обновленных федеральных государственных образовательных стандартов и формированию функциональной грамотности обучающихся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7176" y="5559972"/>
            <a:ext cx="6276975" cy="399394"/>
          </a:xfrm>
        </p:spPr>
        <p:txBody>
          <a:bodyPr anchor="ctr" anchorCtr="0">
            <a:normAutofit/>
          </a:bodyPr>
          <a:lstStyle/>
          <a:p>
            <a:pPr algn="l"/>
            <a:endParaRPr lang="ru-RU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646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365125"/>
            <a:ext cx="9239251" cy="48713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Решения совещания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869" y="1039402"/>
            <a:ext cx="10794545" cy="5429434"/>
          </a:xfr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1600" b="1" dirty="0">
                <a:ea typeface="Tahoma" panose="020B0604030504040204" pitchFamily="34" charset="0"/>
                <a:cs typeface="Tahoma" panose="020B0604030504040204" pitchFamily="34" charset="0"/>
              </a:rPr>
              <a:t>Органам исполнительной власти субъектов РФ: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400" b="1" dirty="0" smtClean="0"/>
              <a:t>По вопросу о формировании функциональной грамотности: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 smtClean="0"/>
              <a:t>Активизировать </a:t>
            </a:r>
            <a:r>
              <a:rPr lang="ru-RU" sz="1400" dirty="0"/>
              <a:t>работу образовательных организаций по использованию банка заданий для оценки функциональной грамотности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/>
              <a:t>Провести </a:t>
            </a:r>
            <a:r>
              <a:rPr lang="ru-RU" sz="1400" dirty="0" smtClean="0"/>
              <a:t>самоанализ формирования </a:t>
            </a:r>
            <a:r>
              <a:rPr lang="ru-RU" sz="1400" dirty="0"/>
              <a:t>функциональной грамотности обучающихся 8-9 </a:t>
            </a:r>
            <a:r>
              <a:rPr lang="ru-RU" sz="1400" dirty="0" smtClean="0"/>
              <a:t>классов в субъекте РФ.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400" b="1" dirty="0" smtClean="0"/>
              <a:t>По вопросу о введении обновленных ФГОС:</a:t>
            </a:r>
            <a:endParaRPr lang="ru-RU" sz="1400" b="1" dirty="0"/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/>
              <a:t>Провести самодиагностику готовности субъекта РФ к введению обновленных </a:t>
            </a:r>
            <a:r>
              <a:rPr lang="ru-RU" sz="1400" dirty="0" smtClean="0"/>
              <a:t>ФГОС. Перечень </a:t>
            </a:r>
            <a:r>
              <a:rPr lang="ru-RU" sz="1400" dirty="0"/>
              <a:t>выявленных проблем, решение которых необходимо на </a:t>
            </a:r>
            <a:r>
              <a:rPr lang="ru-RU" sz="1400" dirty="0" smtClean="0"/>
              <a:t>различных </a:t>
            </a:r>
            <a:r>
              <a:rPr lang="ru-RU" sz="1400" dirty="0"/>
              <a:t>уровнях (федеральный, региональный, муниципальный, </a:t>
            </a:r>
            <a:r>
              <a:rPr lang="ru-RU" sz="1400" dirty="0" smtClean="0"/>
              <a:t>уровень образовательной организации), </a:t>
            </a:r>
            <a:r>
              <a:rPr lang="ru-RU" sz="1400" dirty="0"/>
              <a:t>направить на почту </a:t>
            </a:r>
            <a:r>
              <a:rPr lang="en-US" sz="1400" dirty="0" smtClean="0">
                <a:hlinkClick r:id="rId3"/>
              </a:rPr>
              <a:t>fgos2022@instrao.ru</a:t>
            </a:r>
            <a:r>
              <a:rPr lang="ru-RU" sz="1400" dirty="0" smtClean="0"/>
              <a:t> </a:t>
            </a:r>
            <a:r>
              <a:rPr lang="ru-RU" sz="1400" b="1" dirty="0" smtClean="0"/>
              <a:t>до 23 ноября 2021 г.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400" b="1" dirty="0" smtClean="0"/>
              <a:t>По вопросу об обеспечении </a:t>
            </a:r>
            <a:r>
              <a:rPr lang="ru-RU" sz="1400" b="1" dirty="0"/>
              <a:t>100%доступности дошкольного </a:t>
            </a:r>
            <a:r>
              <a:rPr lang="ru-RU" sz="1400" b="1" dirty="0" smtClean="0"/>
              <a:t>образования: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/>
              <a:t>Обеспечить реализацию мероприятий,  направленных на выполнение конституционных гарантий по обеспечению обще доступного дошкольного образования, в том числе достижению (сохранению ) 100%доступности дошкольного образования для детей вех возрастных </a:t>
            </a:r>
            <a:r>
              <a:rPr lang="ru-RU" sz="1400" dirty="0" smtClean="0"/>
              <a:t>групп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 smtClean="0"/>
              <a:t>Принять </a:t>
            </a:r>
            <a:r>
              <a:rPr lang="ru-RU" sz="1400" dirty="0"/>
              <a:t>меры по недопущению снижения (не ниже на 1 ноября 2021 г.) показателя доступности дошкольного образования для детей в возрасте от 3 до 7 </a:t>
            </a:r>
            <a:r>
              <a:rPr lang="ru-RU" sz="1400" dirty="0" smtClean="0"/>
              <a:t>лет </a:t>
            </a:r>
            <a:r>
              <a:rPr lang="ru-RU" sz="1400" dirty="0"/>
              <a:t>и для детей в возрасте до 3 </a:t>
            </a:r>
            <a:r>
              <a:rPr lang="ru-RU" sz="1400" dirty="0" smtClean="0"/>
              <a:t>лет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sz="1600" b="1" dirty="0" smtClean="0">
                <a:ea typeface="Tahoma" panose="020B0604030504040204" pitchFamily="34" charset="0"/>
                <a:cs typeface="Tahoma" panose="020B0604030504040204" pitchFamily="34" charset="0"/>
              </a:rPr>
              <a:t>Институту </a:t>
            </a:r>
            <a:r>
              <a:rPr lang="ru-RU" sz="1600" b="1" dirty="0">
                <a:ea typeface="Tahoma" panose="020B0604030504040204" pitchFamily="34" charset="0"/>
                <a:cs typeface="Tahoma" panose="020B0604030504040204" pitchFamily="34" charset="0"/>
              </a:rPr>
              <a:t>стратегии развития образования РАО: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/>
              <a:t>Проанализировать предложения ОИВ субъектов РФ </a:t>
            </a:r>
            <a:r>
              <a:rPr lang="ru-RU" sz="1400" dirty="0" smtClean="0"/>
              <a:t>и </a:t>
            </a:r>
            <a:r>
              <a:rPr lang="ru-RU" sz="1400" dirty="0"/>
              <a:t>учесть их при доработке методических рекомендаций по введению ФГОС</a:t>
            </a:r>
          </a:p>
          <a:p>
            <a:pPr indent="-3960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1400" dirty="0"/>
              <a:t>Проанализировать региональные планы по формированию функциональной грамотности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6105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365125"/>
            <a:ext cx="9239251" cy="48713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Проект повестки совещания 23.11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526" y="1047566"/>
            <a:ext cx="10018938" cy="54294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b="1" dirty="0" smtClean="0"/>
              <a:t>1. Об обновлении учебной литературы в соответствии с обновленными </a:t>
            </a:r>
            <a:r>
              <a:rPr lang="ru-RU" sz="2400" b="1" dirty="0"/>
              <a:t>ФГОС </a:t>
            </a:r>
          </a:p>
          <a:p>
            <a:pPr marL="0" indent="0">
              <a:buNone/>
            </a:pPr>
            <a:r>
              <a:rPr lang="ru-RU" sz="2400" i="1" dirty="0" smtClean="0"/>
              <a:t>Горобец А.В., директор Департамента </a:t>
            </a:r>
            <a:r>
              <a:rPr lang="ru-RU" sz="2400" i="1" dirty="0"/>
              <a:t>цифровой трансформации и больших </a:t>
            </a:r>
            <a:r>
              <a:rPr lang="ru-RU" sz="2400" i="1" dirty="0" smtClean="0"/>
              <a:t>данных Минпросвещения России</a:t>
            </a:r>
          </a:p>
          <a:p>
            <a:pPr marL="0" indent="0">
              <a:buNone/>
            </a:pPr>
            <a:r>
              <a:rPr lang="ru-RU" sz="2400" b="1" dirty="0" smtClean="0"/>
              <a:t>2</a:t>
            </a:r>
            <a:r>
              <a:rPr lang="ru-RU" sz="2400" b="1" dirty="0"/>
              <a:t>. </a:t>
            </a:r>
            <a:r>
              <a:rPr lang="ru-RU" sz="2400" b="1" dirty="0" smtClean="0"/>
              <a:t>О модернизации деятельности методических служб</a:t>
            </a:r>
          </a:p>
          <a:p>
            <a:pPr marL="0" indent="0">
              <a:buNone/>
            </a:pPr>
            <a:r>
              <a:rPr lang="ru-RU" sz="2400" i="1" dirty="0" err="1" smtClean="0"/>
              <a:t>Тараданова</a:t>
            </a:r>
            <a:r>
              <a:rPr lang="ru-RU" sz="2400" i="1" dirty="0" smtClean="0"/>
              <a:t> Ирина Ивановна, заместитель директора ФГАОУ </a:t>
            </a:r>
            <a:r>
              <a:rPr lang="ru-RU" sz="2400" i="1" dirty="0"/>
              <a:t>ДПО «Академия Минпросвещения России</a:t>
            </a:r>
            <a:r>
              <a:rPr lang="ru-RU" sz="2400" i="1" dirty="0" smtClean="0"/>
              <a:t>»</a:t>
            </a:r>
          </a:p>
          <a:p>
            <a:pPr marL="0" indent="0">
              <a:buNone/>
            </a:pPr>
            <a:r>
              <a:rPr lang="ru-RU" sz="2400" b="1" dirty="0" smtClean="0"/>
              <a:t>3. Анализ региональных планов по формированию функциональной грамотности</a:t>
            </a:r>
          </a:p>
          <a:p>
            <a:pPr marL="0" indent="0">
              <a:buNone/>
            </a:pPr>
            <a:r>
              <a:rPr lang="ru-RU" sz="2400" i="1" dirty="0" smtClean="0"/>
              <a:t>ФГБНУ «Институт стратегии развития образования</a:t>
            </a:r>
          </a:p>
          <a:p>
            <a:pPr marL="0" indent="0">
              <a:buNone/>
            </a:pPr>
            <a:r>
              <a:rPr lang="ru-RU" sz="2400" b="1" dirty="0" smtClean="0"/>
              <a:t>4. </a:t>
            </a:r>
            <a:r>
              <a:rPr lang="ru-RU" sz="2400" b="1" dirty="0"/>
              <a:t>Анализ участия субъектов Российской Федерации в использовании ресурсов портала «Электронный банк заданий для оценки функциональной грамотности»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i="1" dirty="0"/>
              <a:t>ФГАУ «Федеральный институт цифровой трансформации в сфере образования</a:t>
            </a:r>
            <a:r>
              <a:rPr lang="ru-RU" sz="2400" i="1" dirty="0" smtClean="0"/>
              <a:t>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b="1" dirty="0" smtClean="0"/>
              <a:t>5. Опыт работы по формированию функциональной грамотности обучающихся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i="1" dirty="0" smtClean="0"/>
              <a:t>Департамент образования и науки города Москвы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b="1" dirty="0" smtClean="0"/>
              <a:t>6. Опыт работы по введению обновленных ФГОС</a:t>
            </a:r>
          </a:p>
          <a:p>
            <a:pPr marL="0" indent="0" algn="just">
              <a:buNone/>
            </a:pPr>
            <a:r>
              <a:rPr lang="ru-RU" sz="2400" i="1" dirty="0" smtClean="0"/>
              <a:t>Министерство образования Свердловской области</a:t>
            </a:r>
          </a:p>
          <a:p>
            <a:pPr marL="0" indent="0" algn="just">
              <a:buNone/>
            </a:pPr>
            <a:r>
              <a:rPr lang="ru-RU" sz="2400" b="1" i="1" dirty="0" smtClean="0"/>
              <a:t>7. </a:t>
            </a:r>
            <a:r>
              <a:rPr lang="ru-RU" sz="2400" b="1" dirty="0"/>
              <a:t>Обеспечение 100%доступности дошкольного образования для детей в возрасте от 3 до 7 </a:t>
            </a:r>
            <a:r>
              <a:rPr lang="ru-RU" sz="2400" b="1" dirty="0" smtClean="0"/>
              <a:t>лет</a:t>
            </a:r>
          </a:p>
          <a:p>
            <a:pPr marL="0" indent="0" algn="just">
              <a:buNone/>
            </a:pPr>
            <a:r>
              <a:rPr lang="ru-RU" sz="2400" i="1" dirty="0" smtClean="0"/>
              <a:t>Костюк Н.Ю. </a:t>
            </a:r>
            <a:r>
              <a:rPr lang="ru-RU" sz="2400" i="1" dirty="0"/>
              <a:t>начальник отдела дошкольного образования Департамента государственной политики и управления в сфере общего образования Минпросвещения России Минпросвещения России</a:t>
            </a:r>
            <a:endParaRPr lang="ru-RU" sz="2400" i="1" dirty="0">
              <a:latin typeface="Times New Roman"/>
              <a:ea typeface="Times New Roman"/>
            </a:endParaRPr>
          </a:p>
          <a:p>
            <a:pPr marL="0" indent="0" algn="just">
              <a:buNone/>
            </a:pPr>
            <a:endParaRPr lang="ru-RU" sz="2400" i="1" dirty="0"/>
          </a:p>
          <a:p>
            <a:pPr marL="0" indent="0" algn="just">
              <a:buNone/>
            </a:pP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76339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1266824"/>
            <a:ext cx="5507420" cy="2514601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20377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3039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196" y="161018"/>
            <a:ext cx="9239251" cy="48713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Повестка совещания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063760"/>
              </p:ext>
            </p:extLst>
          </p:nvPr>
        </p:nvGraphicFramePr>
        <p:xfrm>
          <a:off x="809624" y="778867"/>
          <a:ext cx="10432597" cy="582658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659242"/>
                <a:gridCol w="9773355"/>
              </a:tblGrid>
              <a:tr h="6807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0" dirty="0">
                          <a:effectLst/>
                        </a:rPr>
                        <a:t>Вступительное слово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Костенко </a:t>
                      </a:r>
                      <a:r>
                        <a:rPr lang="ru-RU" sz="1300" dirty="0">
                          <a:effectLst/>
                        </a:rPr>
                        <a:t>Максим Александрович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0" i="1" dirty="0" err="1">
                          <a:effectLst/>
                        </a:rPr>
                        <a:t>и.о</a:t>
                      </a:r>
                      <a:r>
                        <a:rPr lang="ru-RU" sz="1300" b="0" i="1" dirty="0">
                          <a:effectLst/>
                        </a:rPr>
                        <a:t>. директора Департамента государственной политики и управления в сфере общего образования Минпросвещения </a:t>
                      </a:r>
                      <a:r>
                        <a:rPr lang="ru-RU" sz="1300" b="0" i="1" dirty="0" smtClean="0">
                          <a:effectLst/>
                        </a:rPr>
                        <a:t>России</a:t>
                      </a:r>
                      <a:endParaRPr lang="ru-RU" sz="1300" b="0" i="1" dirty="0">
                        <a:effectLst/>
                      </a:endParaRPr>
                    </a:p>
                  </a:txBody>
                  <a:tcPr marL="43318" marR="43318" marT="0" marB="0"/>
                </a:tc>
              </a:tr>
              <a:tr h="10713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Организационное и методическое сопровождение работ по введению обновленных федеральных государственных образовательных стандартов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</a:rPr>
                        <a:t>Лагунова </a:t>
                      </a:r>
                      <a:r>
                        <a:rPr lang="ru-RU" sz="1300" b="1" dirty="0">
                          <a:effectLst/>
                        </a:rPr>
                        <a:t>Людмила Викторовна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>
                          <a:effectLst/>
                        </a:rPr>
                        <a:t>начальник отдела содержания и методов обучения в сфере начального общего, основного общего и среднего общего образования Департамента государственной политики и управления в сфере общего образования Минпросвещения </a:t>
                      </a:r>
                      <a:r>
                        <a:rPr lang="ru-RU" sz="1300" i="1" dirty="0" smtClean="0">
                          <a:effectLst/>
                        </a:rPr>
                        <a:t>России</a:t>
                      </a:r>
                      <a:endParaRPr lang="ru-RU" sz="1300" i="1" dirty="0">
                        <a:effectLst/>
                      </a:endParaRPr>
                    </a:p>
                  </a:txBody>
                  <a:tcPr marL="43318" marR="43318" marT="0" marB="0"/>
                </a:tc>
              </a:tr>
              <a:tr h="702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 подготовке к введению обновленных федеральных государственных образовательных </a:t>
                      </a:r>
                      <a:r>
                        <a:rPr lang="ru-RU" sz="1300" dirty="0" smtClean="0">
                          <a:effectLst/>
                        </a:rPr>
                        <a:t>стандартов</a:t>
                      </a:r>
                      <a:endParaRPr lang="ru-RU" sz="13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Суханова Татьяна Владимировна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err="1">
                          <a:effectLst/>
                        </a:rPr>
                        <a:t>и.о</a:t>
                      </a:r>
                      <a:r>
                        <a:rPr lang="ru-RU" sz="1300" i="1" dirty="0">
                          <a:effectLst/>
                        </a:rPr>
                        <a:t>. директора ФГБНУ «Институт стратегии развития образования Российской академии образования</a:t>
                      </a:r>
                      <a:r>
                        <a:rPr lang="ru-RU" sz="1300" i="1" dirty="0" smtClean="0">
                          <a:effectLst/>
                        </a:rPr>
                        <a:t>»</a:t>
                      </a:r>
                      <a:endParaRPr lang="ru-RU" sz="1300" i="1" dirty="0">
                        <a:effectLst/>
                      </a:endParaRPr>
                    </a:p>
                  </a:txBody>
                  <a:tcPr marL="43318" marR="43318" marT="0" marB="0"/>
                </a:tc>
              </a:tr>
              <a:tr h="8654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Мероприятия Академии Минпросвещения, направленные на </a:t>
                      </a:r>
                      <a:r>
                        <a:rPr lang="ru-RU" sz="1300" dirty="0" smtClean="0">
                          <a:effectLst/>
                        </a:rPr>
                        <a:t>подготовку к </a:t>
                      </a:r>
                      <a:r>
                        <a:rPr lang="ru-RU" sz="1300" dirty="0">
                          <a:effectLst/>
                        </a:rPr>
                        <a:t>участию в международных исследованиях </a:t>
                      </a:r>
                      <a:r>
                        <a:rPr lang="ru-RU" sz="1300" dirty="0" smtClean="0">
                          <a:effectLst/>
                        </a:rPr>
                        <a:t>качества</a:t>
                      </a:r>
                      <a:r>
                        <a:rPr lang="ru-RU" sz="1300" baseline="0" dirty="0" smtClean="0">
                          <a:effectLst/>
                        </a:rPr>
                        <a:t> </a:t>
                      </a:r>
                      <a:r>
                        <a:rPr lang="ru-RU" sz="1300" dirty="0" smtClean="0">
                          <a:effectLst/>
                        </a:rPr>
                        <a:t>образования и </a:t>
                      </a:r>
                      <a:r>
                        <a:rPr lang="ru-RU" sz="1300" dirty="0">
                          <a:effectLst/>
                        </a:rPr>
                        <a:t>внедрение обновленных ФГОС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</a:rPr>
                        <a:t>Кузьмин </a:t>
                      </a:r>
                      <a:r>
                        <a:rPr lang="ru-RU" sz="1300" b="1" dirty="0">
                          <a:effectLst/>
                        </a:rPr>
                        <a:t>Павел Владимирович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err="1">
                          <a:effectLst/>
                        </a:rPr>
                        <a:t>и.о</a:t>
                      </a:r>
                      <a:r>
                        <a:rPr lang="ru-RU" sz="1300" i="1" dirty="0">
                          <a:effectLst/>
                        </a:rPr>
                        <a:t>. директора ФГАОУ ДПО «Академия Минпросвещения России</a:t>
                      </a:r>
                      <a:r>
                        <a:rPr lang="ru-RU" sz="1300" i="1" dirty="0" smtClean="0">
                          <a:effectLst/>
                        </a:rPr>
                        <a:t>»</a:t>
                      </a:r>
                      <a:endParaRPr lang="ru-RU" sz="1300" i="1" dirty="0">
                        <a:effectLst/>
                      </a:endParaRPr>
                    </a:p>
                  </a:txBody>
                  <a:tcPr marL="43318" marR="43318" marT="0" marB="0"/>
                </a:tc>
              </a:tr>
              <a:tr h="6531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Участие Академии в реализации каскадной модели подготовки к реализации требований обновленных ФГОС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effectLst/>
                        </a:rPr>
                        <a:t>Расташанская</a:t>
                      </a:r>
                      <a:r>
                        <a:rPr lang="ru-RU" sz="1300" b="1" dirty="0" smtClean="0">
                          <a:effectLst/>
                        </a:rPr>
                        <a:t> Татьяна Владимировна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smtClean="0">
                          <a:effectLst/>
                        </a:rPr>
                        <a:t>начальник управления развития дополнительного профессионального образования ФГАОУ ДПО «Академия Минпросвещения России»</a:t>
                      </a:r>
                      <a:endParaRPr lang="ru-RU" sz="1300" i="1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</a:tr>
              <a:tr h="10613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 smtClean="0"/>
                        <a:t>Анализ участия субъектов Российской Федерации в использовании ресурсов портала «Электронный банк заданий для оценки функциональной грамотности»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smtClean="0"/>
                        <a:t>Суханов Даниил Артемович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 smtClean="0"/>
                        <a:t>начальник управления разработки ведомственных информационных систем ФГАУ «Федеральный институт цифровой трансформации в сфере образования»</a:t>
                      </a:r>
                    </a:p>
                  </a:txBody>
                  <a:tcPr marL="43318" marR="43318" marT="0" marB="0"/>
                </a:tc>
              </a:tr>
              <a:tr h="718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Обеспечение </a:t>
                      </a:r>
                      <a:r>
                        <a:rPr lang="ru-RU" sz="1300" dirty="0" smtClean="0">
                          <a:effectLst/>
                        </a:rPr>
                        <a:t>100%доступности </a:t>
                      </a:r>
                      <a:r>
                        <a:rPr lang="ru-RU" sz="1300" dirty="0">
                          <a:effectLst/>
                        </a:rPr>
                        <a:t>дошкольного образования для детей в возрасте от 3 до 7 лет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effectLst/>
                        </a:rPr>
                        <a:t>Костюк </a:t>
                      </a:r>
                      <a:r>
                        <a:rPr lang="ru-RU" sz="1300" b="1" dirty="0">
                          <a:effectLst/>
                        </a:rPr>
                        <a:t>Наталья </a:t>
                      </a:r>
                      <a:r>
                        <a:rPr lang="ru-RU" sz="1300" b="1" dirty="0" smtClean="0">
                          <a:effectLst/>
                        </a:rPr>
                        <a:t>Юрьевна</a:t>
                      </a:r>
                      <a:endParaRPr lang="ru-RU" sz="1300" b="1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i="1" dirty="0">
                          <a:effectLst/>
                        </a:rPr>
                        <a:t>начальник отдела дошкольного образования Департамента государственной политики и управления в сфере общего образования Минпросвещения России Минпросвещения России</a:t>
                      </a:r>
                      <a:endParaRPr lang="ru-RU" sz="13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318" marR="4331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605" y="231960"/>
            <a:ext cx="9239251" cy="48713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Функциональная грамотность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E1A10536-C6A8-4648-B5D6-7F04943FDA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3330993"/>
              </p:ext>
            </p:extLst>
          </p:nvPr>
        </p:nvGraphicFramePr>
        <p:xfrm>
          <a:off x="518604" y="1003176"/>
          <a:ext cx="10960382" cy="5546233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943202">
                  <a:extLst>
                    <a:ext uri="{9D8B030D-6E8A-4147-A177-3AD203B41FA5}">
                      <a16:colId xmlns="" xmlns:a16="http://schemas.microsoft.com/office/drawing/2014/main" val="1241907980"/>
                    </a:ext>
                  </a:extLst>
                </a:gridCol>
                <a:gridCol w="7017180">
                  <a:extLst>
                    <a:ext uri="{9D8B030D-6E8A-4147-A177-3AD203B41FA5}">
                      <a16:colId xmlns="" xmlns:a16="http://schemas.microsoft.com/office/drawing/2014/main" val="3413231816"/>
                    </a:ext>
                  </a:extLst>
                </a:gridCol>
              </a:tblGrid>
              <a:tr h="517033">
                <a:tc rowSpan="2">
                  <a:txBody>
                    <a:bodyPr/>
                    <a:lstStyle/>
                    <a:p>
                      <a:r>
                        <a:rPr lang="ru-RU" sz="2000" dirty="0"/>
                        <a:t>Функциональная грамотность –  </a:t>
                      </a:r>
                      <a:r>
                        <a:rPr lang="ru-RU" sz="2000" b="0" dirty="0"/>
                        <a:t>способность решать учебные задачи и жизненные проблемные ситуации на основе сформированных предметных, метапредметных и универсальных способов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Нормативно-правовые акты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71556240"/>
                  </a:ext>
                </a:extLst>
              </a:tr>
              <a:tr h="488059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800" dirty="0" smtClean="0"/>
                        <a:t>Указ Президента РФ от 7 мая 2018 г. № 204 «О национальных целях и стратегических задачах развития Российской Федерации на период до 2024 года»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 smtClean="0"/>
                        <a:t>Указ Президента Российской</a:t>
                      </a:r>
                      <a:r>
                        <a:rPr lang="ru-RU" sz="1800" baseline="0" dirty="0" smtClean="0"/>
                        <a:t> Федерации</a:t>
                      </a:r>
                      <a:r>
                        <a:rPr lang="ru-RU" sz="1800" dirty="0" smtClean="0"/>
                        <a:t> от 21 июля 2020 г. № 474 «О национальных целях развития Российской Федерации на период до 2030 года»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 smtClean="0"/>
                        <a:t>Распоряжение Минпросвещения России от 12.01.2021 № Р-6 «Об утверждении методических рекомендаций по созданию и функционированию в общеобразовательных организациях, расположенных в сельской местности и малых городах, центров образования естественно-научной и технологической направленностей»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800" dirty="0" smtClean="0"/>
                        <a:t>Приказ Минпросвещения России от 31 мая 2021 № 286 «Об утверждении федерального государственного образовательного стандарта начального общего образования»</a:t>
                      </a: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1800" dirty="0" smtClean="0"/>
                        <a:t>Приказ Минпросвещения России от 31 мая 2021 № 287 «Об утверждении федерального государственного образовательного стандарта основного общего образования»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56211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2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467" y="374003"/>
            <a:ext cx="9239251" cy="487131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Прогнозирование успеха</a:t>
            </a:r>
          </a:p>
        </p:txBody>
      </p:sp>
      <p:graphicFrame>
        <p:nvGraphicFramePr>
          <p:cNvPr id="4" name="Таблица 4">
            <a:extLst>
              <a:ext uri="{FF2B5EF4-FFF2-40B4-BE49-F238E27FC236}">
                <a16:creationId xmlns="" xmlns:a16="http://schemas.microsoft.com/office/drawing/2014/main" id="{208270F9-E045-4B15-B68B-1A8DEF376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210319"/>
              </p:ext>
            </p:extLst>
          </p:nvPr>
        </p:nvGraphicFramePr>
        <p:xfrm>
          <a:off x="612467" y="1337458"/>
          <a:ext cx="10768706" cy="485915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266613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  <a:gridCol w="3404377">
                  <a:extLst>
                    <a:ext uri="{9D8B030D-6E8A-4147-A177-3AD203B41FA5}">
                      <a16:colId xmlns="" xmlns:a16="http://schemas.microsoft.com/office/drawing/2014/main" val="115202853"/>
                    </a:ext>
                  </a:extLst>
                </a:gridCol>
                <a:gridCol w="1249478">
                  <a:extLst>
                    <a:ext uri="{9D8B030D-6E8A-4147-A177-3AD203B41FA5}">
                      <a16:colId xmlns="" xmlns:a16="http://schemas.microsoft.com/office/drawing/2014/main" val="1010693434"/>
                    </a:ext>
                  </a:extLst>
                </a:gridCol>
                <a:gridCol w="1493942">
                  <a:extLst>
                    <a:ext uri="{9D8B030D-6E8A-4147-A177-3AD203B41FA5}">
                      <a16:colId xmlns="" xmlns:a16="http://schemas.microsoft.com/office/drawing/2014/main" val="3778082769"/>
                    </a:ext>
                  </a:extLst>
                </a:gridCol>
                <a:gridCol w="1204208">
                  <a:extLst>
                    <a:ext uri="{9D8B030D-6E8A-4147-A177-3AD203B41FA5}">
                      <a16:colId xmlns="" xmlns:a16="http://schemas.microsoft.com/office/drawing/2014/main" val="3114492061"/>
                    </a:ext>
                  </a:extLst>
                </a:gridCol>
                <a:gridCol w="1150088">
                  <a:extLst>
                    <a:ext uri="{9D8B030D-6E8A-4147-A177-3AD203B41FA5}">
                      <a16:colId xmlns="" xmlns:a16="http://schemas.microsoft.com/office/drawing/2014/main" val="1136644251"/>
                    </a:ext>
                  </a:extLst>
                </a:gridCol>
              </a:tblGrid>
              <a:tr h="669816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2021</a:t>
                      </a:r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/20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600" noProof="0" dirty="0">
                          <a:solidFill>
                            <a:schemeClr val="accent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</a:t>
                      </a:r>
                      <a:r>
                        <a:rPr lang="ru" sz="1600" noProof="0" dirty="0">
                          <a:solidFill>
                            <a:schemeClr val="accent5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атематическая грамотность, креативное мышление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8533510"/>
                  </a:ext>
                </a:extLst>
              </a:tr>
              <a:tr h="454189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2022/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2023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241892"/>
                  </a:ext>
                </a:extLst>
              </a:tr>
              <a:tr h="474723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2023/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2024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noProof="0" dirty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Естественнонаучная грамотность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337150"/>
                  </a:ext>
                </a:extLst>
              </a:tr>
              <a:tr h="546600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2024/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6811027"/>
                  </a:ext>
                </a:extLst>
              </a:tr>
              <a:tr h="484991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2025/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3495943"/>
                  </a:ext>
                </a:extLst>
              </a:tr>
              <a:tr h="577403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2026/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2027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noProof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Читательская грамотность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2132828"/>
                  </a:ext>
                </a:extLst>
              </a:tr>
              <a:tr h="556868">
                <a:tc>
                  <a:txBody>
                    <a:bodyPr/>
                    <a:lstStyle/>
                    <a:p>
                      <a:pPr algn="ctr" rtl="0"/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2027/</a:t>
                      </a:r>
                      <a:r>
                        <a:rPr lang="ru-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2028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94300830"/>
                  </a:ext>
                </a:extLst>
              </a:tr>
              <a:tr h="5650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2028/</a:t>
                      </a:r>
                      <a:r>
                        <a:rPr lang="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2029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7728417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2029/</a:t>
                      </a:r>
                      <a:r>
                        <a:rPr lang="ru" sz="1600" b="1" noProof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2030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600" noProof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Математическая грамотность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endParaRPr lang="ru" sz="1600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ru" sz="1600" b="1" noProof="0" dirty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 класс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7078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87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09" y="107672"/>
            <a:ext cx="9239251" cy="48713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Когнитивные уровни</a:t>
            </a:r>
          </a:p>
        </p:txBody>
      </p:sp>
      <p:graphicFrame>
        <p:nvGraphicFramePr>
          <p:cNvPr id="5" name="Таблица 4">
            <a:extLst>
              <a:ext uri="{FF2B5EF4-FFF2-40B4-BE49-F238E27FC236}">
                <a16:creationId xmlns="" xmlns:a16="http://schemas.microsoft.com/office/drawing/2014/main" id="{07E3AB9D-F190-4127-8C04-699AF3C6F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80866"/>
              </p:ext>
            </p:extLst>
          </p:nvPr>
        </p:nvGraphicFramePr>
        <p:xfrm>
          <a:off x="355109" y="763480"/>
          <a:ext cx="11327906" cy="5567423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738297">
                  <a:extLst>
                    <a:ext uri="{9D8B030D-6E8A-4147-A177-3AD203B41FA5}">
                      <a16:colId xmlns="" xmlns:a16="http://schemas.microsoft.com/office/drawing/2014/main" val="1173992025"/>
                    </a:ext>
                  </a:extLst>
                </a:gridCol>
                <a:gridCol w="2021949">
                  <a:extLst>
                    <a:ext uri="{9D8B030D-6E8A-4147-A177-3AD203B41FA5}">
                      <a16:colId xmlns="" xmlns:a16="http://schemas.microsoft.com/office/drawing/2014/main" val="115202853"/>
                    </a:ext>
                  </a:extLst>
                </a:gridCol>
                <a:gridCol w="2811221">
                  <a:extLst>
                    <a:ext uri="{9D8B030D-6E8A-4147-A177-3AD203B41FA5}">
                      <a16:colId xmlns="" xmlns:a16="http://schemas.microsoft.com/office/drawing/2014/main" val="1010693434"/>
                    </a:ext>
                  </a:extLst>
                </a:gridCol>
                <a:gridCol w="4756439">
                  <a:extLst>
                    <a:ext uri="{9D8B030D-6E8A-4147-A177-3AD203B41FA5}">
                      <a16:colId xmlns="" xmlns:a16="http://schemas.microsoft.com/office/drawing/2014/main" val="3778082769"/>
                    </a:ext>
                  </a:extLst>
                </a:gridCol>
              </a:tblGrid>
              <a:tr h="355343">
                <a:tc>
                  <a:txBody>
                    <a:bodyPr/>
                    <a:lstStyle/>
                    <a:p>
                      <a:pPr algn="ctr" rtl="0"/>
                      <a:endParaRPr lang="ru" sz="1600" b="1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1600" noProof="0" dirty="0">
                          <a:solidFill>
                            <a:schemeClr val="bg1"/>
                          </a:solidFill>
                        </a:rPr>
                        <a:t>Компетенции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1600" noProof="0" dirty="0">
                          <a:solidFill>
                            <a:schemeClr val="bg1"/>
                          </a:solidFill>
                        </a:rPr>
                        <a:t>Меры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600" noProof="0" dirty="0">
                          <a:solidFill>
                            <a:schemeClr val="bg1"/>
                          </a:solidFill>
                        </a:rPr>
                        <a:t>Содержание ДППО</a:t>
                      </a:r>
                      <a:r>
                        <a:rPr lang="ru" sz="1600" noProof="0" dirty="0">
                          <a:solidFill>
                            <a:schemeClr val="bg1"/>
                          </a:solidFill>
                        </a:rPr>
                        <a:t> + рекомендации учителям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55520191"/>
                  </a:ext>
                </a:extLst>
              </a:tr>
              <a:tr h="1549453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/>
                        <a:t>1-2 уровень</a:t>
                      </a:r>
                    </a:p>
                    <a:p>
                      <a:pPr algn="ctr" rtl="0"/>
                      <a:r>
                        <a:rPr lang="ru-RU" sz="1600" b="1" noProof="0" dirty="0"/>
                        <a:t>«Пороговый»</a:t>
                      </a:r>
                      <a:endParaRPr lang="ru" sz="1600" b="1" noProof="0" dirty="0"/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емонстрациях, применение знаний и умений в простейших учебных ситуациях 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Углубление предметного содержания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-тренировки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-метод и </a:t>
                      </a:r>
                      <a:r>
                        <a:rPr lang="ru-RU" sz="1200" b="1" noProof="0" dirty="0" err="1">
                          <a:solidFill>
                            <a:schemeClr val="tx1"/>
                          </a:solidFill>
                        </a:rPr>
                        <a:t>дидакт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 материалы</a:t>
                      </a:r>
                    </a:p>
                    <a:p>
                      <a:pPr algn="l" rtl="0"/>
                      <a:r>
                        <a:rPr lang="en-US" sz="1200" b="1" noProof="0" dirty="0">
                          <a:solidFill>
                            <a:schemeClr val="tx1"/>
                          </a:solidFill>
                        </a:rPr>
                        <a:t>PISA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-интеграция в текущий УП</a:t>
                      </a:r>
                    </a:p>
                    <a:p>
                      <a:pPr algn="l" rtl="0"/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Работа с НОР</a:t>
                      </a:r>
                      <a:br>
                        <a:rPr lang="ru-RU" sz="1200" b="1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200" b="1" noProof="0" dirty="0" err="1">
                          <a:solidFill>
                            <a:schemeClr val="tx1"/>
                          </a:solidFill>
                        </a:rPr>
                        <a:t>Проф</a:t>
                      </a:r>
                      <a:r>
                        <a:rPr lang="ru-RU" sz="1200" b="1" noProof="0" dirty="0">
                          <a:solidFill>
                            <a:schemeClr val="tx1"/>
                          </a:solidFill>
                        </a:rPr>
                        <a:t> развитие учителей</a:t>
                      </a:r>
                      <a:endParaRPr lang="ru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Предметное содержание и методика обучения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Практико-ориентированный подход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Понятие, методика формирования ФГ и методология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PISA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200" b="1">
                          <a:solidFill>
                            <a:schemeClr val="tx1"/>
                          </a:solidFill>
                        </a:rPr>
                        <a:t>по </a:t>
                      </a:r>
                      <a:r>
                        <a:rPr lang="ru-RU" sz="1200" b="1" smtClean="0">
                          <a:solidFill>
                            <a:schemeClr val="tx1"/>
                          </a:solidFill>
                        </a:rPr>
                        <a:t>направлениям + началка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Смысловое чтение (все)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Практика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лучшего опыта (стажировки)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Проектирование учебно-воспитательного процесса в методологии ФГ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Формирующее оценивание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6783715"/>
                  </a:ext>
                </a:extLst>
              </a:tr>
              <a:tr h="2201854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/>
                        <a:t>3-4 уровень</a:t>
                      </a:r>
                    </a:p>
                    <a:p>
                      <a:pPr algn="ctr" rtl="0"/>
                      <a:r>
                        <a:rPr lang="ru-RU" sz="1600" b="1" noProof="0" dirty="0"/>
                        <a:t>«500+»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Использование знания для получения новой информации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Предметно-развивающая среда в школе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Модернизация ПК учителей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Модернизация внеурочки (ЕН, профориентация)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Интеграция с доп образованием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/>
                          </a:solidFill>
                        </a:rPr>
                        <a:t>Программы воспитания (самоуправление, экологическое и т.д.)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Анализ данных и модернизация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СОКО (по уровням)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Инновационные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</a:rPr>
                        <a:t>педтехнологии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и методики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Проектное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</a:rPr>
                        <a:t>обучение+исследовательская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работа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Мотивирующее обучение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Адаптивное обучение (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</a:rPr>
                        <a:t>диф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подход)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Коллективное обучение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4К</a:t>
                      </a:r>
                    </a:p>
                    <a:p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Школьные: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 команды, уклад/климат, безопасность (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</a:rPr>
                        <a:t>буллинг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), коммуникация, сотрудничество, медиация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Профиль и </a:t>
                      </a:r>
                      <a:r>
                        <a:rPr lang="ru-RU" sz="1200" b="1" baseline="0" dirty="0" err="1">
                          <a:solidFill>
                            <a:schemeClr val="tx1"/>
                          </a:solidFill>
                        </a:rPr>
                        <a:t>предпрофиль</a:t>
                      </a:r>
                      <a:endParaRPr lang="ru-RU" sz="1200" b="1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</a:rPr>
                        <a:t>Внеурочная деятельность: 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ЕН, профориентация</a:t>
                      </a:r>
                    </a:p>
                    <a:p>
                      <a:r>
                        <a:rPr lang="ru-RU" sz="1200" b="1" baseline="0" dirty="0">
                          <a:solidFill>
                            <a:schemeClr val="tx1"/>
                          </a:solidFill>
                        </a:rPr>
                        <a:t>ТРИЗ</a:t>
                      </a:r>
                      <a:endParaRPr lang="ru" sz="12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08533510"/>
                  </a:ext>
                </a:extLst>
              </a:tr>
              <a:tr h="1060152">
                <a:tc>
                  <a:txBody>
                    <a:bodyPr/>
                    <a:lstStyle/>
                    <a:p>
                      <a:pPr algn="ctr" rtl="0"/>
                      <a:r>
                        <a:rPr lang="ru-RU" sz="1600" b="1" noProof="0" dirty="0"/>
                        <a:t>5-6 уровень</a:t>
                      </a:r>
                    </a:p>
                    <a:p>
                      <a:pPr algn="ctr" rtl="0"/>
                      <a:r>
                        <a:rPr lang="ru-RU" sz="1600" b="1" noProof="0" dirty="0"/>
                        <a:t>«600+»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Самостоятельное мышление, способоность функционировать в сложных условиях (при постоянных изменениях)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Конвергентная среда</a:t>
                      </a:r>
                    </a:p>
                    <a:p>
                      <a:pPr algn="l" rtl="0"/>
                      <a:r>
                        <a:rPr lang="ru" sz="1200" b="1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Профильное/предпрофильное обучение с 5 кл.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Проблемно-поисковое обучение</a:t>
                      </a:r>
                    </a:p>
                    <a:p>
                      <a:r>
                        <a:rPr lang="ru-RU" sz="1200" b="1" dirty="0"/>
                        <a:t>Конвергентное обучение</a:t>
                      </a:r>
                    </a:p>
                    <a:p>
                      <a:r>
                        <a:rPr lang="ru-RU" sz="1200" b="1" dirty="0"/>
                        <a:t>Исследование урока (</a:t>
                      </a:r>
                      <a:r>
                        <a:rPr lang="en-US" sz="1200" b="1" dirty="0"/>
                        <a:t>Lesson Study</a:t>
                      </a:r>
                      <a:r>
                        <a:rPr lang="ru-RU" sz="1200" b="1" dirty="0"/>
                        <a:t>)</a:t>
                      </a:r>
                    </a:p>
                    <a:p>
                      <a:r>
                        <a:rPr lang="ru-RU" sz="1200" b="1" dirty="0"/>
                        <a:t>Познавательная активность</a:t>
                      </a:r>
                    </a:p>
                    <a:p>
                      <a:r>
                        <a:rPr lang="ru-RU" sz="1200" b="1" dirty="0"/>
                        <a:t>Учебная самостоятельность</a:t>
                      </a:r>
                    </a:p>
                    <a:p>
                      <a:pPr algn="l" rtl="0"/>
                      <a:endParaRPr lang="ru" sz="1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2241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54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 sz="2800" b="1" noProof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Проблемы и возможные решения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2800" y="3429000"/>
            <a:ext cx="2178000" cy="576000"/>
          </a:xfrm>
        </p:spPr>
        <p:txBody>
          <a:bodyPr rtlCol="0"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1600" noProof="1"/>
              <a:t>Неприняте учителем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1600" b="1" noProof="1">
                <a:solidFill>
                  <a:schemeClr val="accent5">
                    <a:lumMod val="75000"/>
                  </a:schemeClr>
                </a:solidFill>
              </a:rPr>
              <a:t>ЗАЧЕМ?</a:t>
            </a:r>
          </a:p>
        </p:txBody>
      </p:sp>
      <p:pic>
        <p:nvPicPr>
          <p:cNvPr id="39" name="Рисунок 38" descr="Женщина озадаченно смотрит на экран">
            <a:extLst>
              <a:ext uri="{FF2B5EF4-FFF2-40B4-BE49-F238E27FC236}">
                <a16:creationId xmlns="" xmlns:a16="http://schemas.microsoft.com/office/drawing/2014/main" id="{0DDAC36A-574D-4761-9BCF-874D3C265750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799" y="1117425"/>
            <a:ext cx="1979613" cy="1981200"/>
          </a:xfrm>
        </p:spPr>
      </p:pic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552437" y="3442983"/>
            <a:ext cx="2351850" cy="576000"/>
          </a:xfrm>
        </p:spPr>
        <p:txBody>
          <a:bodyPr rtlCol="0"/>
          <a:lstStyle/>
          <a:p>
            <a:pPr rtl="0"/>
            <a:r>
              <a:rPr lang="ru-RU" sz="1600" noProof="1"/>
              <a:t>Не знание инструментов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ru-RU" sz="1600" b="1" noProof="1">
                <a:solidFill>
                  <a:schemeClr val="accent5">
                    <a:lumMod val="75000"/>
                  </a:schemeClr>
                </a:solidFill>
              </a:rPr>
              <a:t>КАК?</a:t>
            </a:r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="" xmlns:a16="http://schemas.microsoft.com/office/drawing/2014/main" id="{5A0322F4-E79A-4E4D-98CA-2DC1692F90C3}"/>
              </a:ext>
            </a:extLst>
          </p:cNvPr>
          <p:cNvCxnSpPr>
            <a:cxnSpLocks/>
          </p:cNvCxnSpPr>
          <p:nvPr/>
        </p:nvCxnSpPr>
        <p:spPr>
          <a:xfrm flipV="1">
            <a:off x="396751" y="4005000"/>
            <a:ext cx="4491523" cy="13983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0000" y="4187432"/>
            <a:ext cx="3914160" cy="720000"/>
          </a:xfrm>
        </p:spPr>
        <p:txBody>
          <a:bodyPr rtlCol="0"/>
          <a:lstStyle/>
          <a:p>
            <a:pPr rtl="0"/>
            <a:r>
              <a:rPr lang="ru-RU" noProof="1"/>
              <a:t>ЦЕННОСТИ / </a:t>
            </a:r>
            <a:r>
              <a:rPr lang="en-US" noProof="1"/>
              <a:t>KPI </a:t>
            </a:r>
            <a:r>
              <a:rPr lang="ru-RU" noProof="1"/>
              <a:t>школ и систем управления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555775" y="3289262"/>
            <a:ext cx="2878497" cy="971956"/>
          </a:xfrm>
        </p:spPr>
        <p:txBody>
          <a:bodyPr rtlCol="0"/>
          <a:lstStyle/>
          <a:p>
            <a:pPr rtl="0"/>
            <a:r>
              <a:rPr lang="ru-RU" sz="1600" noProof="1"/>
              <a:t>Дефицитарность инфраструктуры             </a:t>
            </a:r>
          </a:p>
          <a:p>
            <a:pPr rtl="0"/>
            <a:r>
              <a:rPr lang="ru-RU" sz="1600" b="1" noProof="1">
                <a:solidFill>
                  <a:schemeClr val="accent5">
                    <a:lumMod val="75000"/>
                  </a:schemeClr>
                </a:solidFill>
              </a:rPr>
              <a:t>НА ЧЁМ?</a:t>
            </a:r>
          </a:p>
          <a:p>
            <a:pPr rtl="0"/>
            <a:endParaRPr lang="ru-RU" sz="1600" noProof="1"/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="" xmlns:a16="http://schemas.microsoft.com/office/drawing/2014/main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5122901" y="4187432"/>
            <a:ext cx="186704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795109" y="4451855"/>
            <a:ext cx="2522630" cy="1801542"/>
          </a:xfrm>
        </p:spPr>
        <p:txBody>
          <a:bodyPr rtlCol="0">
            <a:normAutofit/>
          </a:bodyPr>
          <a:lstStyle/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Школьные здания</a:t>
            </a:r>
          </a:p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Учебные лаборатории</a:t>
            </a:r>
          </a:p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Учебники</a:t>
            </a:r>
          </a:p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Рабочие тетради</a:t>
            </a:r>
          </a:p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noProof="1">
                <a:solidFill>
                  <a:schemeClr val="accent3">
                    <a:lumMod val="50000"/>
                  </a:schemeClr>
                </a:solidFill>
              </a:rPr>
              <a:t>R</a:t>
            </a: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омпьютерная техника</a:t>
            </a:r>
          </a:p>
          <a:p>
            <a:pPr marL="285750" indent="-285750" algn="l" rtl="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chemeClr val="accent3">
                    <a:lumMod val="50000"/>
                  </a:schemeClr>
                </a:solidFill>
              </a:rPr>
              <a:t>ПО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3BF93F76-B979-4659-9F60-ADD378371A4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395808" y="3332167"/>
            <a:ext cx="1980000" cy="576000"/>
          </a:xfrm>
        </p:spPr>
        <p:txBody>
          <a:bodyPr rtlCol="0"/>
          <a:lstStyle/>
          <a:p>
            <a:pPr rtl="0"/>
            <a:r>
              <a:rPr lang="ru-RU" sz="1600" noProof="1"/>
              <a:t>Отсутствие навыков у детей</a:t>
            </a:r>
          </a:p>
        </p:txBody>
      </p:sp>
      <p:cxnSp>
        <p:nvCxnSpPr>
          <p:cNvPr id="23" name="Прямая соединительная линия 22" title="Разделитель">
            <a:extLst>
              <a:ext uri="{FF2B5EF4-FFF2-40B4-BE49-F238E27FC236}">
                <a16:creationId xmlns="" xmlns:a16="http://schemas.microsoft.com/office/drawing/2014/main" id="{8C3BE7D2-4C35-4BA9-9A98-1A6E17A84A71}"/>
              </a:ext>
            </a:extLst>
          </p:cNvPr>
          <p:cNvCxnSpPr>
            <a:cxnSpLocks/>
          </p:cNvCxnSpPr>
          <p:nvPr/>
        </p:nvCxnSpPr>
        <p:spPr>
          <a:xfrm>
            <a:off x="7485808" y="4187432"/>
            <a:ext cx="1800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179E7FC2-4098-49F6-8F55-7D42A85A40B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244370" y="4451855"/>
            <a:ext cx="2337012" cy="720000"/>
          </a:xfrm>
        </p:spPr>
        <p:txBody>
          <a:bodyPr rtlCol="0">
            <a:noAutofit/>
          </a:bodyPr>
          <a:lstStyle/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en-US" sz="1500" noProof="1">
                <a:solidFill>
                  <a:srgbClr val="00B050"/>
                </a:solidFill>
              </a:rPr>
              <a:t>PISA-</a:t>
            </a:r>
            <a:r>
              <a:rPr lang="ru-RU" sz="1500" noProof="1">
                <a:solidFill>
                  <a:srgbClr val="00B050"/>
                </a:solidFill>
              </a:rPr>
              <a:t>тренировки</a:t>
            </a:r>
            <a:endParaRPr lang="en-US" sz="1500" noProof="1">
              <a:solidFill>
                <a:srgbClr val="00B050"/>
              </a:solidFill>
            </a:endParaRPr>
          </a:p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rgbClr val="00B050"/>
                </a:solidFill>
              </a:rPr>
              <a:t>Исходящая диагностика на соответствие уровню</a:t>
            </a:r>
          </a:p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ru-RU" sz="1500" noProof="1">
                <a:solidFill>
                  <a:srgbClr val="00B050"/>
                </a:solidFill>
              </a:rPr>
              <a:t>Внеурочная деятельность, </a:t>
            </a:r>
            <a:r>
              <a:rPr lang="en-US" sz="1500" noProof="1">
                <a:solidFill>
                  <a:srgbClr val="00B050"/>
                </a:solidFill>
              </a:rPr>
              <a:t/>
            </a:r>
            <a:br>
              <a:rPr lang="en-US" sz="1500" noProof="1">
                <a:solidFill>
                  <a:srgbClr val="00B050"/>
                </a:solidFill>
              </a:rPr>
            </a:br>
            <a:r>
              <a:rPr lang="ru-RU" sz="1500" noProof="1">
                <a:solidFill>
                  <a:srgbClr val="00B050"/>
                </a:solidFill>
              </a:rPr>
              <a:t>доп образование, профориентация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B42EB40D-8479-42AF-A4AE-92D6BE6908B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9581382" y="3332167"/>
            <a:ext cx="2277817" cy="576000"/>
          </a:xfrm>
        </p:spPr>
        <p:txBody>
          <a:bodyPr rtlCol="0">
            <a:noAutofit/>
          </a:bodyPr>
          <a:lstStyle/>
          <a:p>
            <a:pPr rtl="0"/>
            <a:r>
              <a:rPr lang="ru-RU" sz="1600" noProof="1"/>
              <a:t>Не понимают родители (общественность)</a:t>
            </a:r>
          </a:p>
        </p:txBody>
      </p:sp>
      <p:cxnSp>
        <p:nvCxnSpPr>
          <p:cNvPr id="24" name="Прямая соединительная линия 23" title="Разделитель">
            <a:extLst>
              <a:ext uri="{FF2B5EF4-FFF2-40B4-BE49-F238E27FC236}">
                <a16:creationId xmlns="" xmlns:a16="http://schemas.microsoft.com/office/drawing/2014/main" id="{75979D46-D664-4267-B673-E6B048C084A4}"/>
              </a:ext>
            </a:extLst>
          </p:cNvPr>
          <p:cNvCxnSpPr>
            <a:cxnSpLocks/>
          </p:cNvCxnSpPr>
          <p:nvPr/>
        </p:nvCxnSpPr>
        <p:spPr>
          <a:xfrm flipV="1">
            <a:off x="9791517" y="4187432"/>
            <a:ext cx="1785317" cy="494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D11578AB-8F47-4648-B827-D4367249BDB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9581382" y="4451855"/>
            <a:ext cx="2180918" cy="1569658"/>
          </a:xfrm>
        </p:spPr>
        <p:txBody>
          <a:bodyPr rtlCol="0">
            <a:noAutofit/>
          </a:bodyPr>
          <a:lstStyle/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ru-RU" sz="1600" noProof="1">
                <a:solidFill>
                  <a:schemeClr val="accent5">
                    <a:lumMod val="75000"/>
                  </a:schemeClr>
                </a:solidFill>
              </a:rPr>
              <a:t>Просвещение родителей</a:t>
            </a:r>
          </a:p>
          <a:p>
            <a:pPr marL="285750" indent="-285750" algn="l" rtl="0">
              <a:buFont typeface="Wingdings" panose="05000000000000000000" pitchFamily="2" charset="2"/>
              <a:buChar char="Ø"/>
            </a:pPr>
            <a:r>
              <a:rPr lang="ru-RU" sz="1600" noProof="1">
                <a:solidFill>
                  <a:schemeClr val="accent5">
                    <a:lumMod val="75000"/>
                  </a:schemeClr>
                </a:solidFill>
              </a:rPr>
              <a:t>Разъяснение в СМИ (информационный фон)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07FA2E-472E-4FE7-BC36-9B89E03CFAB5}"/>
              </a:ext>
            </a:extLst>
          </p:cNvPr>
          <p:cNvSpPr txBox="1"/>
          <p:nvPr/>
        </p:nvSpPr>
        <p:spPr>
          <a:xfrm flipH="1">
            <a:off x="718706" y="4547432"/>
            <a:ext cx="35841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ПК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Методическая поддержка, УМО/ассоциации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управленческие команды, политическая воля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мотивация</a:t>
            </a:r>
          </a:p>
        </p:txBody>
      </p:sp>
      <p:pic>
        <p:nvPicPr>
          <p:cNvPr id="1026" name="Picture 2" descr="Как будут учиться российские школьники с 1 января? Новые правила работы  образовательных учреждений - 31TV.RU">
            <a:extLst>
              <a:ext uri="{FF2B5EF4-FFF2-40B4-BE49-F238E27FC236}">
                <a16:creationId xmlns="" xmlns:a16="http://schemas.microsoft.com/office/drawing/2014/main" id="{7295CBBB-D245-4A06-BDF1-8332A3B55186}"/>
              </a:ext>
            </a:extLst>
          </p:cNvPr>
          <p:cNvPicPr>
            <a:picLocks noGrp="1" noChangeAspect="1" noChangeArrowheads="1"/>
          </p:cNvPicPr>
          <p:nvPr>
            <p:ph type="pic" sz="quarter" idx="4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9" r="20299"/>
          <a:stretch>
            <a:fillRect/>
          </a:stretch>
        </p:blipFill>
        <p:spPr bwMode="auto">
          <a:xfrm>
            <a:off x="7395808" y="1159778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нтерактивные формы работы с родителями младших школьников">
            <a:extLst>
              <a:ext uri="{FF2B5EF4-FFF2-40B4-BE49-F238E27FC236}">
                <a16:creationId xmlns="" xmlns:a16="http://schemas.microsoft.com/office/drawing/2014/main" id="{1A29336B-9790-4745-A392-54AB04DFC040}"/>
              </a:ext>
            </a:extLst>
          </p:cNvPr>
          <p:cNvPicPr>
            <a:picLocks noGrp="1" noChangeAspect="1" noChangeArrowheads="1"/>
          </p:cNvPicPr>
          <p:nvPr>
            <p:ph type="pic" sz="quarter" idx="4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8" r="12578"/>
          <a:stretch>
            <a:fillRect/>
          </a:stretch>
        </p:blipFill>
        <p:spPr bwMode="auto">
          <a:xfrm>
            <a:off x="9686885" y="1191314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и поддержке АО «Транснефть – Приволга» в 2019 году завершен ремонт и  оборудование классов точных наук двадцати школ">
            <a:extLst>
              <a:ext uri="{FF2B5EF4-FFF2-40B4-BE49-F238E27FC236}">
                <a16:creationId xmlns="" xmlns:a16="http://schemas.microsoft.com/office/drawing/2014/main" id="{3BFA81C9-C437-4D69-99A3-2D9A6783044E}"/>
              </a:ext>
            </a:extLst>
          </p:cNvPr>
          <p:cNvPicPr>
            <a:picLocks noGrp="1" noChangeAspect="1" noChangeArrowheads="1"/>
          </p:cNvPicPr>
          <p:nvPr>
            <p:ph type="pic" sz="quarter" idx="4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22022"/>
          <a:stretch>
            <a:fillRect/>
          </a:stretch>
        </p:blipFill>
        <p:spPr bwMode="auto">
          <a:xfrm>
            <a:off x="5010335" y="1117425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Почему в современных школах совсем не учат физике? | Хакнем Школа | Яндекс  Дзен">
            <a:extLst>
              <a:ext uri="{FF2B5EF4-FFF2-40B4-BE49-F238E27FC236}">
                <a16:creationId xmlns="" xmlns:a16="http://schemas.microsoft.com/office/drawing/2014/main" id="{AFAC7B3F-4798-4435-A6A6-34C4D6E85B96}"/>
              </a:ext>
            </a:extLst>
          </p:cNvPr>
          <p:cNvPicPr>
            <a:picLocks noGrp="1" noChangeAspect="1" noChangeArrowheads="1"/>
          </p:cNvPicPr>
          <p:nvPr>
            <p:ph type="pic" sz="quarter" idx="4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1" r="23061"/>
          <a:stretch>
            <a:fillRect/>
          </a:stretch>
        </p:blipFill>
        <p:spPr bwMode="auto">
          <a:xfrm>
            <a:off x="2748789" y="1117425"/>
            <a:ext cx="1979613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 sz="2800" b="1" noProof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Приоритетность в краткосрочной перспективе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898050" y="3513856"/>
            <a:ext cx="9936000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31484" y="3352847"/>
            <a:ext cx="1295400" cy="322018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 marL="0" indent="0" rtl="0">
              <a:buNone/>
            </a:pPr>
            <a:r>
              <a:rPr lang="ru-RU" sz="1800" b="1" noProof="1">
                <a:solidFill>
                  <a:srgbClr val="00B050"/>
                </a:solidFill>
              </a:rPr>
              <a:t>С</a:t>
            </a:r>
            <a:r>
              <a:rPr lang="ru-RU" sz="1800" b="1" noProof="1" smtClean="0">
                <a:solidFill>
                  <a:srgbClr val="00B050"/>
                </a:solidFill>
              </a:rPr>
              <a:t>рочно</a:t>
            </a:r>
            <a:endParaRPr lang="ru-RU" sz="1800" b="1" noProof="1">
              <a:solidFill>
                <a:srgbClr val="00B050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778" y="3177922"/>
            <a:ext cx="1146319" cy="67186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ru-RU" sz="1800" b="1" noProof="1" smtClean="0">
                <a:solidFill>
                  <a:srgbClr val="FF0000"/>
                </a:solidFill>
              </a:rPr>
              <a:t>Очень срочно</a:t>
            </a:r>
            <a:endParaRPr lang="ru-RU" sz="1800" b="1" noProof="1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6053804" y="1272054"/>
            <a:ext cx="0" cy="4937124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603055" y="6343650"/>
            <a:ext cx="901498" cy="35674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 rtl="0">
              <a:buNone/>
            </a:pPr>
            <a:r>
              <a:rPr lang="ru-RU" sz="1800" b="1" noProof="1" smtClean="0">
                <a:solidFill>
                  <a:srgbClr val="00B050"/>
                </a:solidFill>
              </a:rPr>
              <a:t>Важно</a:t>
            </a:r>
            <a:endParaRPr lang="ru-RU" sz="1800" b="1" noProof="1">
              <a:solidFill>
                <a:srgbClr val="00B050"/>
              </a:solidFill>
            </a:endParaRPr>
          </a:p>
        </p:txBody>
      </p:sp>
      <p:sp>
        <p:nvSpPr>
          <p:cNvPr id="9" name="Текст 5">
            <a:extLst>
              <a:ext uri="{FF2B5EF4-FFF2-40B4-BE49-F238E27FC236}">
                <a16:creationId xmlns="" xmlns:a16="http://schemas.microsoft.com/office/drawing/2014/main" id="{51BC54E6-3999-4CE4-8EA6-B2F875F782E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28535" y="848715"/>
            <a:ext cx="1570285" cy="32201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ru-RU" sz="1800" b="1" noProof="1">
                <a:solidFill>
                  <a:srgbClr val="FF0000"/>
                </a:solidFill>
              </a:rPr>
              <a:t>Очень</a:t>
            </a:r>
            <a:r>
              <a:rPr lang="ru-RU" sz="1800" b="1" noProof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800" b="1" noProof="1" smtClean="0">
                <a:solidFill>
                  <a:srgbClr val="FF0000"/>
                </a:solidFill>
              </a:rPr>
              <a:t>важно</a:t>
            </a:r>
            <a:endParaRPr lang="ru-RU" sz="1800" b="1" noProof="1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529989" y="1272054"/>
            <a:ext cx="53360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ПК </a:t>
            </a:r>
            <a:r>
              <a:rPr lang="ru-RU" sz="2000" dirty="0"/>
              <a:t>по направлениям </a:t>
            </a:r>
            <a:r>
              <a:rPr lang="ru-RU" sz="2000" dirty="0" smtClean="0"/>
              <a:t>ФГ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Тренировки обучающихся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Активизация методических служб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Р</a:t>
            </a:r>
            <a:r>
              <a:rPr lang="ru-RU" sz="2000" dirty="0" smtClean="0"/>
              <a:t>азвитие </a:t>
            </a:r>
            <a:r>
              <a:rPr lang="ru-RU" sz="2000" dirty="0"/>
              <a:t>ИКТ-компетенций учителей и </a:t>
            </a:r>
            <a:r>
              <a:rPr lang="ru-RU" sz="2000" dirty="0" smtClean="0"/>
              <a:t>обучающихся</a:t>
            </a:r>
            <a:endParaRPr lang="ru-RU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A39D47F-EE32-4F68-B18B-C787C8B8B352}"/>
              </a:ext>
            </a:extLst>
          </p:cNvPr>
          <p:cNvSpPr txBox="1"/>
          <p:nvPr/>
        </p:nvSpPr>
        <p:spPr>
          <a:xfrm>
            <a:off x="6658654" y="1090866"/>
            <a:ext cx="47305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ПК </a:t>
            </a:r>
            <a:r>
              <a:rPr lang="ru-RU" dirty="0"/>
              <a:t>по </a:t>
            </a:r>
            <a:r>
              <a:rPr lang="ru-RU" dirty="0" smtClean="0"/>
              <a:t>всем предметам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Внеурочная деятельность (ФГ, профориентация, экологическое просвещение)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Олимпиады, конкурсы, сетевые программы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Обеспечение библиотек, в </a:t>
            </a:r>
            <a:r>
              <a:rPr lang="ru-RU" dirty="0" err="1" smtClean="0"/>
              <a:t>т.ч</a:t>
            </a:r>
            <a:r>
              <a:rPr lang="ru-RU" dirty="0" smtClean="0"/>
              <a:t>. электронными ресурсами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A6C1974-43C3-4F1F-9AFB-B7B2A8C08185}"/>
              </a:ext>
            </a:extLst>
          </p:cNvPr>
          <p:cNvSpPr txBox="1"/>
          <p:nvPr/>
        </p:nvSpPr>
        <p:spPr>
          <a:xfrm>
            <a:off x="529988" y="3961051"/>
            <a:ext cx="52503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Планирование/мониторинг и </a:t>
            </a:r>
            <a:r>
              <a:rPr lang="ru-RU" sz="2000" dirty="0" smtClean="0"/>
              <a:t>оценка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Внутренняя ОКО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Создание </a:t>
            </a:r>
            <a:r>
              <a:rPr lang="ru-RU" sz="2000" dirty="0"/>
              <a:t>региональных аналитических </a:t>
            </a:r>
            <a:r>
              <a:rPr lang="ru-RU" sz="2000" dirty="0" smtClean="0"/>
              <a:t>служб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Создание </a:t>
            </a:r>
            <a:r>
              <a:rPr lang="ru-RU" sz="2000" dirty="0"/>
              <a:t>положительной образовательной среды, повышение мотивации к </a:t>
            </a:r>
            <a:r>
              <a:rPr lang="ru-RU" sz="2000" dirty="0" smtClean="0"/>
              <a:t>учебе</a:t>
            </a:r>
            <a:endParaRPr lang="ru-RU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9572E17-30E1-4EE0-9966-EC82A41A021F}"/>
              </a:ext>
            </a:extLst>
          </p:cNvPr>
          <p:cNvSpPr txBox="1"/>
          <p:nvPr/>
        </p:nvSpPr>
        <p:spPr>
          <a:xfrm>
            <a:off x="6658655" y="3839961"/>
            <a:ext cx="48565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Программы </a:t>
            </a:r>
            <a:r>
              <a:rPr lang="ru-RU" sz="2000" dirty="0"/>
              <a:t>раннего развития детей </a:t>
            </a:r>
            <a:r>
              <a:rPr lang="ru-RU" sz="2000" dirty="0" smtClean="0"/>
              <a:t>по ФГ, в </a:t>
            </a:r>
            <a:r>
              <a:rPr lang="ru-RU" sz="2000" dirty="0" err="1" smtClean="0"/>
              <a:t>т.ч</a:t>
            </a:r>
            <a:r>
              <a:rPr lang="ru-RU" sz="2000" dirty="0" smtClean="0"/>
              <a:t>. по читательской грамотности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Работа с родителями</a:t>
            </a:r>
            <a:endParaRPr lang="ru-R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Включение проблематики формирования функциональной грамотности в Стратегии </a:t>
            </a:r>
            <a:r>
              <a:rPr lang="ru-RU" sz="2000" dirty="0"/>
              <a:t>развития региональных систем </a:t>
            </a:r>
            <a:r>
              <a:rPr lang="ru-RU" sz="2000" dirty="0" smtClean="0"/>
              <a:t>образования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0832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365125"/>
            <a:ext cx="9239251" cy="487131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Последовательность действий по введению ФГОС</a:t>
            </a:r>
            <a:endParaRPr lang="ru-RU"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462174"/>
              </p:ext>
            </p:extLst>
          </p:nvPr>
        </p:nvGraphicFramePr>
        <p:xfrm>
          <a:off x="655865" y="1159331"/>
          <a:ext cx="10515598" cy="38698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2833"/>
                <a:gridCol w="978147"/>
                <a:gridCol w="961241"/>
                <a:gridCol w="1003465"/>
                <a:gridCol w="982353"/>
                <a:gridCol w="982353"/>
                <a:gridCol w="982353"/>
                <a:gridCol w="982353"/>
                <a:gridCol w="982353"/>
                <a:gridCol w="978147"/>
              </a:tblGrid>
              <a:tr h="372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Класс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09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2022/2023 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595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</a:t>
                      </a:r>
                      <a:r>
                        <a:rPr lang="en-US" sz="1600" dirty="0" smtClean="0">
                          <a:effectLst/>
                        </a:rPr>
                        <a:t>3</a:t>
                      </a:r>
                      <a:r>
                        <a:rPr lang="ru-RU" sz="1600" dirty="0" smtClean="0">
                          <a:effectLst/>
                        </a:rPr>
                        <a:t>/202</a:t>
                      </a:r>
                      <a:r>
                        <a:rPr lang="en-US" sz="1600" dirty="0" smtClean="0">
                          <a:effectLst/>
                        </a:rPr>
                        <a:t>4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учебный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</a:tr>
              <a:tr h="5959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2024/2025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</a:rPr>
                        <a:t>2025/2026 учебный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2026/2027 учебный</a:t>
                      </a:r>
                      <a:r>
                        <a:rPr lang="ru-RU" sz="16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Обществозна-ние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Физика, информатика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Химия, ОБЖ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655865" y="501173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Обязательное введение ФГОС</a:t>
            </a:r>
          </a:p>
          <a:p>
            <a:endParaRPr lang="ru-RU" dirty="0"/>
          </a:p>
          <a:p>
            <a:r>
              <a:rPr lang="ru-RU" dirty="0" smtClean="0"/>
              <a:t>Рекомендуемое введение ФГОС</a:t>
            </a:r>
            <a:endParaRPr lang="en-US" dirty="0" smtClean="0"/>
          </a:p>
          <a:p>
            <a:endParaRPr lang="en-US" dirty="0" smtClean="0"/>
          </a:p>
          <a:p>
            <a:r>
              <a:rPr lang="ru-RU" dirty="0" smtClean="0"/>
              <a:t>Введение </a:t>
            </a:r>
            <a:r>
              <a:rPr lang="ru-RU" dirty="0"/>
              <a:t>ФГОС по мере готовности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54928" y="5543960"/>
            <a:ext cx="677636" cy="372850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71975" y="6116212"/>
            <a:ext cx="677636" cy="37285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75314" y="5011734"/>
            <a:ext cx="677636" cy="3728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52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" y="365125"/>
            <a:ext cx="10173902" cy="48713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введения обновленных ФГОС</a:t>
            </a: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="" xmlns:a16="http://schemas.microsoft.com/office/drawing/2014/main" id="{BF3E0453-3456-478E-B823-CDBB95888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285953"/>
              </p:ext>
            </p:extLst>
          </p:nvPr>
        </p:nvGraphicFramePr>
        <p:xfrm>
          <a:off x="390524" y="1084581"/>
          <a:ext cx="11399022" cy="50822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99674">
                  <a:extLst>
                    <a:ext uri="{9D8B030D-6E8A-4147-A177-3AD203B41FA5}">
                      <a16:colId xmlns="" xmlns:a16="http://schemas.microsoft.com/office/drawing/2014/main" val="2300183689"/>
                    </a:ext>
                  </a:extLst>
                </a:gridCol>
                <a:gridCol w="3799674">
                  <a:extLst>
                    <a:ext uri="{9D8B030D-6E8A-4147-A177-3AD203B41FA5}">
                      <a16:colId xmlns="" xmlns:a16="http://schemas.microsoft.com/office/drawing/2014/main" val="4237467393"/>
                    </a:ext>
                  </a:extLst>
                </a:gridCol>
                <a:gridCol w="3799674">
                  <a:extLst>
                    <a:ext uri="{9D8B030D-6E8A-4147-A177-3AD203B41FA5}">
                      <a16:colId xmlns="" xmlns:a16="http://schemas.microsoft.com/office/drawing/2014/main" val="2631226700"/>
                    </a:ext>
                  </a:extLst>
                </a:gridCol>
              </a:tblGrid>
              <a:tr h="41878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Сделано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 стадии завершения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Планируется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02285239"/>
                  </a:ext>
                </a:extLst>
              </a:tr>
              <a:tr h="444023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Федеральные государственные образовательные стандарты начального общего и основного </a:t>
                      </a:r>
                      <a:r>
                        <a:rPr lang="ru-RU" sz="2000" smtClean="0"/>
                        <a:t>общего образования</a:t>
                      </a:r>
                      <a:endParaRPr lang="ru-RU" sz="2000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Примерные </a:t>
                      </a:r>
                      <a:r>
                        <a:rPr lang="ru-RU" sz="2000" dirty="0"/>
                        <a:t>рабочие программы по учебным </a:t>
                      </a:r>
                      <a:r>
                        <a:rPr lang="ru-RU" sz="2000" dirty="0" smtClean="0"/>
                        <a:t>предметам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 smtClean="0"/>
                        <a:t>Универсальные кодификаторы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Методические рекомендации по введению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Типовой план введения ФГОС в субъекте Российской Федерации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ПООП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Примерные рабочие программы углубленного уровня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Утверждение нового порядка формирования ФПУ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/>
                        <a:t>Методические рекомендации по </a:t>
                      </a:r>
                      <a:r>
                        <a:rPr lang="ru-RU" sz="2000" dirty="0" smtClean="0"/>
                        <a:t>внеурочной деятельности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000" dirty="0" smtClean="0"/>
                        <a:t>Типовой комплект методических</a:t>
                      </a:r>
                      <a:r>
                        <a:rPr lang="ru-RU" sz="2000" baseline="0" dirty="0" smtClean="0"/>
                        <a:t> документов</a:t>
                      </a:r>
                      <a:endParaRPr lang="ru-RU" sz="20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Экспертиза УМК на соответствие обновленным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000" dirty="0"/>
                        <a:t>Утверждение обновленного ФПУ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532821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83676" y="6241799"/>
            <a:ext cx="187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https://edsoo.ru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21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2" id="{E658B182-3643-46B8-B954-EA25486B287F}" vid="{385A4F90-856A-4E3E-955A-06042EB5E33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772</TotalTime>
  <Words>1338</Words>
  <Application>Microsoft Office PowerPoint</Application>
  <PresentationFormat>Произвольный</PresentationFormat>
  <Paragraphs>257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Организационное и методическое сопровождение работ по введению обновленных федеральных государственных образовательных стандартов и формированию функциональной грамотности обучающихся</vt:lpstr>
      <vt:lpstr>Повестка совещания</vt:lpstr>
      <vt:lpstr>Функциональная грамотность</vt:lpstr>
      <vt:lpstr>Прогнозирование успеха</vt:lpstr>
      <vt:lpstr>Когнитивные уровни</vt:lpstr>
      <vt:lpstr>Проблемы и возможные решения</vt:lpstr>
      <vt:lpstr>Приоритетность в краткосрочной перспективе</vt:lpstr>
      <vt:lpstr>Последовательность действий по введению ФГОС</vt:lpstr>
      <vt:lpstr>Поддержка введения обновленных ФГОС</vt:lpstr>
      <vt:lpstr>Решения совещания</vt:lpstr>
      <vt:lpstr>Проект повестки совещания 23.11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Реут Александр Владимирович</cp:lastModifiedBy>
  <cp:revision>53</cp:revision>
  <cp:lastPrinted>2021-11-15T09:33:11Z</cp:lastPrinted>
  <dcterms:created xsi:type="dcterms:W3CDTF">2021-02-25T07:56:41Z</dcterms:created>
  <dcterms:modified xsi:type="dcterms:W3CDTF">2021-11-16T05:41:13Z</dcterms:modified>
</cp:coreProperties>
</file>