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  <p:sldMasterId id="2147483889" r:id="rId2"/>
    <p:sldMasterId id="2147483915" r:id="rId3"/>
  </p:sldMasterIdLst>
  <p:sldIdLst>
    <p:sldId id="256" r:id="rId4"/>
    <p:sldId id="282" r:id="rId5"/>
    <p:sldId id="276" r:id="rId6"/>
    <p:sldId id="259" r:id="rId7"/>
    <p:sldId id="268" r:id="rId8"/>
    <p:sldId id="262" r:id="rId9"/>
    <p:sldId id="260" r:id="rId10"/>
    <p:sldId id="263" r:id="rId11"/>
    <p:sldId id="265" r:id="rId12"/>
    <p:sldId id="266" r:id="rId13"/>
    <p:sldId id="269" r:id="rId14"/>
    <p:sldId id="270" r:id="rId15"/>
    <p:sldId id="277" r:id="rId16"/>
    <p:sldId id="278" r:id="rId17"/>
    <p:sldId id="279" r:id="rId18"/>
    <p:sldId id="280" r:id="rId19"/>
    <p:sldId id="281" r:id="rId20"/>
    <p:sldId id="264" r:id="rId21"/>
    <p:sldId id="283" r:id="rId22"/>
    <p:sldId id="271" r:id="rId23"/>
    <p:sldId id="272" r:id="rId24"/>
    <p:sldId id="274" r:id="rId25"/>
    <p:sldId id="284" r:id="rId26"/>
    <p:sldId id="25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AA0A"/>
    <a:srgbClr val="484600"/>
    <a:srgbClr val="565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2" d="100"/>
          <a:sy n="92" d="100"/>
        </p:scale>
        <p:origin x="-924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796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996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2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4639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0B5FC-6D3C-4975-A361-DFA2A70B3164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362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123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322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560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571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81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94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299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0716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0242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468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7559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4331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4639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0B5FC-6D3C-4975-A361-DFA2A70B3164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8736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0884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7523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6418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7636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586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0704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5266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4953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521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8224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669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595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537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621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094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42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662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636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66"/>
            <a:ext cx="9143024" cy="685726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66165" y="383056"/>
            <a:ext cx="8220635" cy="6116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980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66"/>
            <a:ext cx="9143024" cy="685726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66165" y="383056"/>
            <a:ext cx="8220635" cy="6116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275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2320D1A-C161-4635-AD52-C736317392E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66"/>
            <a:ext cx="9143024" cy="685726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BFD22F9-BB85-4C73-A247-B2C6E53CDCA3}"/>
              </a:ext>
            </a:extLst>
          </p:cNvPr>
          <p:cNvSpPr/>
          <p:nvPr userDrawn="1"/>
        </p:nvSpPr>
        <p:spPr>
          <a:xfrm>
            <a:off x="466165" y="383056"/>
            <a:ext cx="8220635" cy="6116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19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E483DC-FE5F-40E2-BF98-9004B9D0B7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6208" y="1284892"/>
            <a:ext cx="5532872" cy="141739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+mn-lt"/>
              </a:rPr>
              <a:t>Педсовет №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1</a:t>
            </a:r>
            <a:br>
              <a:rPr lang="ru-RU" b="1" dirty="0" smtClean="0">
                <a:solidFill>
                  <a:srgbClr val="002060"/>
                </a:solidFill>
                <a:latin typeface="+mn-lt"/>
              </a:rPr>
            </a:b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endParaRPr lang="ru-RU" b="1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7F93EE9-506F-4E4B-8C27-A2001EA24F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7557" y="4429926"/>
            <a:ext cx="7276119" cy="2051631"/>
          </a:xfrm>
        </p:spPr>
        <p:txBody>
          <a:bodyPr>
            <a:normAutofit fontScale="25000" lnSpcReduction="20000"/>
          </a:bodyPr>
          <a:lstStyle/>
          <a:p>
            <a:pPr algn="r"/>
            <a:endParaRPr lang="ru-RU" dirty="0">
              <a:effectLst/>
            </a:endParaRPr>
          </a:p>
          <a:p>
            <a:pPr algn="r"/>
            <a:r>
              <a:rPr lang="ru-RU" sz="5600" b="1" dirty="0" smtClean="0">
                <a:solidFill>
                  <a:srgbClr val="002060"/>
                </a:solidFill>
                <a:effectLst/>
              </a:rPr>
              <a:t>Подготовила: </a:t>
            </a:r>
          </a:p>
          <a:p>
            <a:pPr algn="r"/>
            <a:r>
              <a:rPr lang="ru-RU" sz="5600" b="1" dirty="0" smtClean="0">
                <a:solidFill>
                  <a:srgbClr val="002060"/>
                </a:solidFill>
                <a:effectLst/>
              </a:rPr>
              <a:t>школьный куратор</a:t>
            </a:r>
          </a:p>
          <a:p>
            <a:pPr algn="r"/>
            <a:r>
              <a:rPr lang="ru-RU" sz="5600" b="1" dirty="0" smtClean="0">
                <a:solidFill>
                  <a:srgbClr val="002060"/>
                </a:solidFill>
                <a:effectLst/>
              </a:rPr>
              <a:t> Никольской СОШ,</a:t>
            </a:r>
          </a:p>
          <a:p>
            <a:pPr algn="r"/>
            <a:r>
              <a:rPr lang="ru-RU" sz="5600" b="1" dirty="0" smtClean="0">
                <a:solidFill>
                  <a:srgbClr val="002060"/>
                </a:solidFill>
                <a:effectLst/>
              </a:rPr>
              <a:t> заместитель директора </a:t>
            </a:r>
          </a:p>
          <a:p>
            <a:pPr algn="r"/>
            <a:r>
              <a:rPr lang="ru-RU" sz="5600" b="1" dirty="0" smtClean="0">
                <a:solidFill>
                  <a:srgbClr val="002060"/>
                </a:solidFill>
                <a:effectLst/>
              </a:rPr>
              <a:t>МБОУ лицея №7</a:t>
            </a:r>
          </a:p>
          <a:p>
            <a:pPr algn="r"/>
            <a:r>
              <a:rPr lang="ru-RU" sz="5600" b="1" dirty="0" smtClean="0">
                <a:solidFill>
                  <a:srgbClr val="002060"/>
                </a:solidFill>
              </a:rPr>
              <a:t>Чернышева Н.А.</a:t>
            </a:r>
            <a:endParaRPr lang="ru-RU" sz="5600" b="1" dirty="0" smtClean="0">
              <a:solidFill>
                <a:srgbClr val="002060"/>
              </a:solidFill>
              <a:effectLst/>
            </a:endParaRPr>
          </a:p>
          <a:p>
            <a:pPr algn="r"/>
            <a:endParaRPr lang="ru-RU" dirty="0"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F39018A-F4FA-49F4-82CF-449B4AB0CDC3}"/>
              </a:ext>
            </a:extLst>
          </p:cNvPr>
          <p:cNvSpPr txBox="1"/>
          <p:nvPr/>
        </p:nvSpPr>
        <p:spPr>
          <a:xfrm>
            <a:off x="1625681" y="1424621"/>
            <a:ext cx="6559873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Идеология проекта </a:t>
            </a:r>
          </a:p>
          <a:p>
            <a:pPr algn="ctr"/>
            <a:r>
              <a:rPr lang="ru-RU" sz="4000" b="1" dirty="0">
                <a:solidFill>
                  <a:srgbClr val="C00000"/>
                </a:solidFill>
              </a:rPr>
              <a:t>адресной помощи школам с</a:t>
            </a:r>
          </a:p>
          <a:p>
            <a:pPr algn="ctr"/>
            <a:r>
              <a:rPr lang="ru-RU" sz="4000" b="1" dirty="0">
                <a:solidFill>
                  <a:srgbClr val="C00000"/>
                </a:solidFill>
              </a:rPr>
              <a:t> низким образовательным </a:t>
            </a:r>
          </a:p>
          <a:p>
            <a:pPr algn="ctr"/>
            <a:r>
              <a:rPr lang="ru-RU" sz="4000" b="1" dirty="0">
                <a:solidFill>
                  <a:srgbClr val="C00000"/>
                </a:solidFill>
              </a:rPr>
              <a:t>результатами обучающихся</a:t>
            </a:r>
          </a:p>
          <a:p>
            <a:pPr algn="ctr"/>
            <a:r>
              <a:rPr lang="ru-RU" sz="4400" b="1" dirty="0">
                <a:solidFill>
                  <a:srgbClr val="C00000"/>
                </a:solidFill>
              </a:rPr>
              <a:t>« 500+»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2" y="4656275"/>
            <a:ext cx="2354460" cy="1825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253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vermakova\Desktop\Презентации. Материал\Люди разных возрастов\Методика\0001-002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0683" y="3039144"/>
            <a:ext cx="3402717" cy="3346363"/>
          </a:xfrm>
          <a:prstGeom prst="rect">
            <a:avLst/>
          </a:prstGeom>
          <a:noFill/>
        </p:spPr>
      </p:pic>
      <p:pic>
        <p:nvPicPr>
          <p:cNvPr id="9" name="Содержимое 4" descr="iphone-text-bubble-png-blue-7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17276" y="1252921"/>
            <a:ext cx="3691906" cy="1920182"/>
          </a:xfrm>
        </p:spPr>
      </p:pic>
      <p:pic>
        <p:nvPicPr>
          <p:cNvPr id="10" name="Содержимое 4" descr="iphone-text-bubble-png-blue-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4823" y="1255195"/>
            <a:ext cx="3691906" cy="2153612"/>
          </a:xfrm>
          <a:prstGeom prst="rect">
            <a:avLst/>
          </a:prstGeom>
        </p:spPr>
      </p:pic>
      <p:pic>
        <p:nvPicPr>
          <p:cNvPr id="11" name="Содержимое 4" descr="iphone-text-bubble-png-blue-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9551" y="3247758"/>
            <a:ext cx="3691906" cy="361024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02827" y="1478211"/>
            <a:ext cx="398514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+mj-lt"/>
              <a:buAutoNum type="arabicPeriod"/>
              <a:tabLst>
                <a:tab pos="201295" algn="l"/>
              </a:tabLst>
            </a:pPr>
            <a:r>
              <a:rPr lang="ru-R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> Участники </a:t>
            </a:r>
            <a:br>
              <a:rPr lang="ru-R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</a:br>
            <a:r>
              <a:rPr lang="ru-R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>выполняют задания </a:t>
            </a:r>
            <a:br>
              <a:rPr lang="ru-R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</a:br>
            <a:r>
              <a:rPr lang="ru-R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>на компьютерах</a:t>
            </a:r>
            <a:endParaRPr lang="ru-RU" sz="2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5636" y="3987800"/>
            <a:ext cx="364394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01295" algn="l"/>
              </a:tabLst>
            </a:pPr>
            <a:r>
              <a:rPr lang="ru-R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>2. Задания из банка PISA. Помогут развить  </a:t>
            </a:r>
            <a:r>
              <a:rPr lang="ru-RU" sz="22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>метапредметные</a:t>
            </a:r>
            <a:r>
              <a:rPr lang="ru-R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/>
            </a:r>
            <a:br>
              <a:rPr lang="ru-R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</a:br>
            <a:r>
              <a:rPr lang="ru-R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>и предметные умения</a:t>
            </a:r>
            <a:endParaRPr lang="ru-RU" sz="2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02100" y="1371600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buFont typeface="+mj-lt"/>
              <a:buNone/>
              <a:tabLst>
                <a:tab pos="201295" algn="l"/>
              </a:tabLst>
            </a:pPr>
            <a:r>
              <a:rPr lang="ru-R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>3. Есть возможность </a:t>
            </a:r>
            <a:br>
              <a:rPr lang="ru-R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</a:br>
            <a:r>
              <a:rPr lang="ru-R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>оценить результаты </a:t>
            </a:r>
            <a:br>
              <a:rPr lang="ru-R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</a:br>
            <a:r>
              <a:rPr lang="ru-R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>всех школьников </a:t>
            </a:r>
            <a:br>
              <a:rPr lang="ru-R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</a:br>
            <a:r>
              <a:rPr lang="ru-R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>по единой шкале PISA</a:t>
            </a:r>
            <a:endParaRPr lang="ru-RU" sz="2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pic>
        <p:nvPicPr>
          <p:cNvPr id="15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40244" y="6389943"/>
            <a:ext cx="1135516" cy="321475"/>
          </a:xfrm>
          <a:prstGeom prst="rect">
            <a:avLst/>
          </a:prstGeom>
          <a:noFill/>
        </p:spPr>
      </p:pic>
      <p:pic>
        <p:nvPicPr>
          <p:cNvPr id="16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38271" y="6539767"/>
            <a:ext cx="1638795" cy="20904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71500" y="108890"/>
            <a:ext cx="8115300" cy="95410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Особенности исследований качества </a:t>
            </a:r>
            <a:b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 модели PISA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8" y="0"/>
            <a:ext cx="974725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0268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90500" y="76200"/>
            <a:ext cx="8496300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ПРИМЕР- Контекст: здоровье </a:t>
            </a:r>
            <a:b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и его нарушение</a:t>
            </a:r>
          </a:p>
        </p:txBody>
      </p:sp>
      <p:pic>
        <p:nvPicPr>
          <p:cNvPr id="6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6400800"/>
            <a:ext cx="1135516" cy="321475"/>
          </a:xfrm>
          <a:prstGeom prst="rect">
            <a:avLst/>
          </a:prstGeom>
          <a:noFill/>
        </p:spPr>
      </p:pic>
      <p:pic>
        <p:nvPicPr>
          <p:cNvPr id="7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6455928"/>
            <a:ext cx="1417125" cy="180772"/>
          </a:xfrm>
          <a:prstGeom prst="rect">
            <a:avLst/>
          </a:prstGeom>
          <a:noFill/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4584700" y="1054100"/>
            <a:ext cx="55539" cy="54586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 descr="nTEEaqgGc.png"/>
          <p:cNvPicPr>
            <a:picLocks noChangeAspect="1"/>
          </p:cNvPicPr>
          <p:nvPr/>
        </p:nvPicPr>
        <p:blipFill rotWithShape="1">
          <a:blip r:embed="rId4" cstate="print"/>
          <a:srcRect t="53336"/>
          <a:stretch/>
        </p:blipFill>
        <p:spPr>
          <a:xfrm>
            <a:off x="152400" y="1003300"/>
            <a:ext cx="3414451" cy="1245546"/>
          </a:xfrm>
          <a:prstGeom prst="rect">
            <a:avLst/>
          </a:prstGeom>
        </p:spPr>
      </p:pic>
      <p:pic>
        <p:nvPicPr>
          <p:cNvPr id="16" name="Рисунок 15" descr="nTEEaqgGc.png"/>
          <p:cNvPicPr>
            <a:picLocks noChangeAspect="1"/>
          </p:cNvPicPr>
          <p:nvPr/>
        </p:nvPicPr>
        <p:blipFill rotWithShape="1">
          <a:blip r:embed="rId4" cstate="print"/>
          <a:srcRect t="1" b="47299"/>
          <a:stretch/>
        </p:blipFill>
        <p:spPr>
          <a:xfrm flipH="1">
            <a:off x="5486400" y="838200"/>
            <a:ext cx="3543300" cy="1491994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911208" y="1041400"/>
            <a:ext cx="1762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PISA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375597" y="1054100"/>
            <a:ext cx="20854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ФГОС</a:t>
            </a:r>
          </a:p>
        </p:txBody>
      </p:sp>
      <p:sp>
        <p:nvSpPr>
          <p:cNvPr id="13" name="Содержимое 13"/>
          <p:cNvSpPr>
            <a:spLocks noGrp="1"/>
          </p:cNvSpPr>
          <p:nvPr>
            <p:ph idx="1"/>
          </p:nvPr>
        </p:nvSpPr>
        <p:spPr>
          <a:xfrm>
            <a:off x="508000" y="2006599"/>
            <a:ext cx="3975100" cy="41703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личном уровне: поддержание здоровья, осознание последствий несчастных случаев, вопросы питания.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местном / государственном уровне: контроль распространения заболеваний, передача опыта ЗОЖ…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глобальном уровне: эпидемия, распространение инфекционных заболеваний</a:t>
            </a:r>
          </a:p>
        </p:txBody>
      </p:sp>
      <p:pic>
        <p:nvPicPr>
          <p:cNvPr id="21" name="Рисунок 20" descr="KijoRq6r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72100" y="5153025"/>
            <a:ext cx="3019945" cy="148344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550541" y="5511592"/>
            <a:ext cx="2694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БИОЛОГИЯ</a:t>
            </a:r>
          </a:p>
        </p:txBody>
      </p:sp>
      <p:sp>
        <p:nvSpPr>
          <p:cNvPr id="23" name="Содержимое 13"/>
          <p:cNvSpPr txBox="1">
            <a:spLocks/>
          </p:cNvSpPr>
          <p:nvPr/>
        </p:nvSpPr>
        <p:spPr>
          <a:xfrm>
            <a:off x="4641850" y="2000250"/>
            <a:ext cx="4044950" cy="4300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Владение приемами оказания первой помощи, рациональной организации труда и отдыха, выращивания и ухода</a:t>
            </a:r>
            <a:br>
              <a:rPr 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 культурными растениями</a:t>
            </a:r>
            <a:br>
              <a:rPr 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домашними животными. Основы экологической грамотности, ценностное отношение к живой природе и пр.</a:t>
            </a:r>
          </a:p>
        </p:txBody>
      </p:sp>
    </p:spTree>
    <p:extLst>
      <p:ext uri="{BB962C8B-B14F-4D97-AF65-F5344CB8AC3E}">
        <p14:creationId xmlns:p14="http://schemas.microsoft.com/office/powerpoint/2010/main" val="4118660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3037" y="502851"/>
            <a:ext cx="7579847" cy="56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1933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8" t="17917" r="13276" b="11287"/>
          <a:stretch/>
        </p:blipFill>
        <p:spPr bwMode="auto">
          <a:xfrm>
            <a:off x="603682" y="461639"/>
            <a:ext cx="7981026" cy="585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9498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1" t="15171" r="9948" b="16074"/>
          <a:stretch/>
        </p:blipFill>
        <p:spPr bwMode="auto">
          <a:xfrm>
            <a:off x="133165" y="390617"/>
            <a:ext cx="8622404" cy="5175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8168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7" t="15265" r="11784" b="13939"/>
          <a:stretch/>
        </p:blipFill>
        <p:spPr bwMode="auto">
          <a:xfrm>
            <a:off x="516362" y="745724"/>
            <a:ext cx="8111275" cy="5504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930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6" t="22515" r="11783" b="12605"/>
          <a:stretch/>
        </p:blipFill>
        <p:spPr bwMode="auto">
          <a:xfrm>
            <a:off x="301840" y="488273"/>
            <a:ext cx="8317311" cy="569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915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8" t="18376" r="44316" b="21427"/>
          <a:stretch/>
        </p:blipFill>
        <p:spPr bwMode="auto">
          <a:xfrm>
            <a:off x="699236" y="251492"/>
            <a:ext cx="7372422" cy="611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673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33709"/>
            <a:ext cx="8404167" cy="6016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1425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1A88C51A-E751-447D-A9BB-271DF761E9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2426" y="102767"/>
            <a:ext cx="7606146" cy="6211892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2478850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0702" y="447344"/>
            <a:ext cx="7683362" cy="6410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920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xmlns="" id="{29BC4480-2C22-4417-B525-CAD650802A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9139973-0EDA-4017-AE15-6584DA84A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97" y="232757"/>
            <a:ext cx="8952806" cy="652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99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A4E64A3-E415-4113-943B-87116A86E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34" y="389784"/>
            <a:ext cx="8445731" cy="607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1454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" t="12682" r="6372" b="4981"/>
          <a:stretch/>
        </p:blipFill>
        <p:spPr bwMode="auto">
          <a:xfrm>
            <a:off x="507076" y="324196"/>
            <a:ext cx="8246226" cy="5902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571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131" y="-476539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+mn-lt"/>
              </a:rPr>
              <a:t>Мониторинг участия в проекте «500+»</a:t>
            </a:r>
            <a:endParaRPr lang="ru-RU" sz="1800" b="1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8914836"/>
              </p:ext>
            </p:extLst>
          </p:nvPr>
        </p:nvGraphicFramePr>
        <p:xfrm>
          <a:off x="145474" y="342901"/>
          <a:ext cx="8759534" cy="64092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6863"/>
                <a:gridCol w="2928618"/>
                <a:gridCol w="2441863"/>
                <a:gridCol w="2982190"/>
              </a:tblGrid>
              <a:tr h="24396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№п\п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49" marR="37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</a:rPr>
                        <a:t>ФИО педагога</a:t>
                      </a:r>
                      <a:endParaRPr lang="ru-RU" sz="11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49" marR="37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</a:rPr>
                        <a:t>должность</a:t>
                      </a:r>
                      <a:endParaRPr lang="ru-RU" sz="11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49" marR="37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FF00"/>
                          </a:solidFill>
                          <a:effectLst/>
                        </a:rPr>
                        <a:t>УЧАСТИЕ в  проекте «500+»</a:t>
                      </a:r>
                      <a:endParaRPr lang="ru-RU" sz="11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49" marR="37349" marT="0" marB="0"/>
                </a:tc>
              </a:tr>
              <a:tr h="2443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49" marR="373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Терновая Елена Васильевна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49" marR="37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директор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49" marR="37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49" marR="37349" marT="0" marB="0"/>
                </a:tc>
              </a:tr>
              <a:tr h="4817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49" marR="373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Полторацкая Инна Алексеевна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49" marR="373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Зам.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</a:rPr>
                        <a:t>директора,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effectLst/>
                        </a:rPr>
                        <a:t>шк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</a:rPr>
                        <a:t>координатор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49" marR="37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Заполнены документы по рискам профиля , изучается методика 500+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49" marR="37349" marT="0" marB="0"/>
                </a:tc>
              </a:tr>
              <a:tr h="2443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49" marR="373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</a:rPr>
                        <a:t>Антюфеева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 Юлия Алексеевна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49" marR="37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Зам. директора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49" marR="37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49" marR="37349" marT="0" marB="0"/>
                </a:tc>
              </a:tr>
              <a:tr h="2443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49" marR="373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</a:rPr>
                        <a:t>Желдакова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 Ирина Анатольевна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49" marR="37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Зам. директора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49" marR="37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49" marR="37349" marT="0" marB="0"/>
                </a:tc>
              </a:tr>
              <a:tr h="3441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49" marR="373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Беликова Ирина Константиновна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49" marR="37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Учитель информатики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49" marR="37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Информационное обеспечение, создана страничка на</a:t>
                      </a:r>
                      <a:r>
                        <a:rPr lang="ru-RU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сайте (500+)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49" marR="37349" marT="0" marB="0"/>
                </a:tc>
              </a:tr>
              <a:tr h="4722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49" marR="373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Цысарь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Анатолий Викторович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49" marR="37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Учитель географии («Методический автобус»)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49" marR="37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49" marR="37349" marT="0" marB="0"/>
                </a:tc>
              </a:tr>
              <a:tr h="3441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7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49" marR="373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Цыганова Лидия Викторовна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49" marR="37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Учитель технологии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49" marR="37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49" marR="37349" marT="0" marB="0"/>
                </a:tc>
              </a:tr>
              <a:tr h="4617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8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49" marR="373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Петров Владимир Владимирович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49" marR="37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Учитель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физической культуры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49" marR="37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49" marR="37349" marT="0" marB="0"/>
                </a:tc>
              </a:tr>
              <a:tr h="2403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9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49" marR="373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Локтева Людмила Петровна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49" marR="37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Учитель начальных классов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49" marR="37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49" marR="37349" marT="0" marB="0"/>
                </a:tc>
              </a:tr>
              <a:tr h="2937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10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49" marR="373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Крячко Светлана Петровна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49" marR="37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Учитель начальных классов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49" marR="37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49" marR="37349" marT="0" marB="0"/>
                </a:tc>
              </a:tr>
              <a:tr h="5162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11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49" marR="373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Попова Татьяна Петровна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49" marR="37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Учитель начальных классов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49" marR="37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49" marR="37349" marT="0" marB="0"/>
                </a:tc>
              </a:tr>
              <a:tr h="4722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12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49" marR="373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Кузнецова Наталья Викторовна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49" marR="37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Учитель начальных классов,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</a:rPr>
                        <a:t>тьютор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49" marR="37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49" marR="37349" marT="0" marB="0"/>
                </a:tc>
              </a:tr>
              <a:tr h="3441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13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49" marR="373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</a:rPr>
                        <a:t>Папченко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 Людмила Валерьевна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49" marR="37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Педагог-психолог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49" marR="37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49" marR="37349" marT="0" marB="0"/>
                </a:tc>
              </a:tr>
              <a:tr h="3441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14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49" marR="373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Болдырева Ольга Николаевна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49" marR="37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Учитель истории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49" marR="37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49" marR="37349" marT="0" marB="0"/>
                </a:tc>
              </a:tr>
              <a:tr h="5162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15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49" marR="373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Скоробогатова Людмила Петровна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49" marR="37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Учитель русского языка и литературы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49" marR="37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49" marR="37349" marT="0" marB="0"/>
                </a:tc>
              </a:tr>
              <a:tr h="4886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16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49" marR="3734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</a:rPr>
                        <a:t>Строителева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 Екатерина Алексеевна</a:t>
                      </a: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49" marR="37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Учитель математики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49" marR="373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349" marR="3734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61075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92423" y="199868"/>
            <a:ext cx="8351577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C00000"/>
                </a:solidFill>
              </a:rPr>
              <a:t>Благодарим за хорошую работу!</a:t>
            </a:r>
          </a:p>
          <a:p>
            <a:pPr marL="0" indent="0" algn="ctr">
              <a:buNone/>
            </a:pPr>
            <a:r>
              <a:rPr lang="ru-RU" sz="4000" b="1" dirty="0">
                <a:solidFill>
                  <a:srgbClr val="C00000"/>
                </a:solidFill>
              </a:rPr>
              <a:t>Успехов нам в 500+ !</a:t>
            </a:r>
          </a:p>
          <a:p>
            <a:pPr marL="0" indent="0" algn="ctr">
              <a:buNone/>
            </a:pPr>
            <a:r>
              <a:rPr lang="ru-RU" sz="4000" b="1" dirty="0">
                <a:solidFill>
                  <a:srgbClr val="C00000"/>
                </a:solidFill>
              </a:rPr>
              <a:t>Спасибо за внимание!!!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073" y="2090056"/>
            <a:ext cx="5747658" cy="4310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08" y="5173987"/>
            <a:ext cx="2034644" cy="1576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940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0" t="18639" r="10866" b="9341"/>
          <a:stretch/>
        </p:blipFill>
        <p:spPr bwMode="auto">
          <a:xfrm>
            <a:off x="434405" y="426027"/>
            <a:ext cx="8158088" cy="594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418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751" y="210342"/>
            <a:ext cx="7377344" cy="920469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C00000"/>
                </a:solidFill>
                <a:effectLst/>
                <a:latin typeface="+mn-lt"/>
              </a:rPr>
              <a:t>«Ресурсы современного урока, обеспечивающие освоение новых образовательных стандартов»</a:t>
            </a:r>
            <a:endParaRPr lang="ru-RU" sz="2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168238" y="4880432"/>
            <a:ext cx="6962995" cy="1007261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PISA — тест на компетентность 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</a:rPr>
              <a:t>Проект PISA — это международная программа по оценке образовательных достижений учащихся, проводит  мониторинговое исследование, диагностирует </a:t>
            </a:r>
            <a:r>
              <a:rPr lang="ru-RU" sz="1600" b="1" dirty="0">
                <a:solidFill>
                  <a:srgbClr val="C00000"/>
                </a:solidFill>
              </a:rPr>
              <a:t>грамотность школьников по всему миру</a:t>
            </a:r>
            <a:r>
              <a:rPr lang="ru-RU" sz="1600" b="1" dirty="0">
                <a:solidFill>
                  <a:srgbClr val="002060"/>
                </a:solidFill>
              </a:rPr>
              <a:t>.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/>
            </a:r>
            <a:br>
              <a:rPr lang="ru-RU" sz="1600" b="1" dirty="0">
                <a:solidFill>
                  <a:srgbClr val="002060"/>
                </a:solidFill>
              </a:rPr>
            </a:b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6" t="10879" r="8732" b="18747"/>
          <a:stretch/>
        </p:blipFill>
        <p:spPr bwMode="auto">
          <a:xfrm>
            <a:off x="1168238" y="1197876"/>
            <a:ext cx="7460857" cy="348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4725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1475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—Pngtree—technology earth dot line triangle_402609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84171"/>
            <a:ext cx="2579914" cy="2579914"/>
          </a:xfrm>
          <a:prstGeom prst="rect">
            <a:avLst/>
          </a:prstGeom>
        </p:spPr>
      </p:pic>
      <p:pic>
        <p:nvPicPr>
          <p:cNvPr id="4" name="Picture 4" descr="C:\Users\overmakova\Desktop\Презентации. Материал\Для оформления\листочки\blue-clipart-sticky-note-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2337" y="1282700"/>
            <a:ext cx="4444867" cy="3390900"/>
          </a:xfrm>
          <a:prstGeom prst="rect">
            <a:avLst/>
          </a:prstGeom>
          <a:noFill/>
        </p:spPr>
      </p:pic>
      <p:pic>
        <p:nvPicPr>
          <p:cNvPr id="10" name="Рисунок 9" descr="sticky-notes-photos-3214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36700" y="3263900"/>
            <a:ext cx="3670300" cy="35941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Arial" pitchFamily="34" charset="0"/>
              </a:rPr>
              <a:t>Сравнительные международные исследования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898" y="1874870"/>
            <a:ext cx="34925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Progress</a:t>
            </a: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International</a:t>
            </a: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Reading</a:t>
            </a: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Literacy</a:t>
            </a: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Study</a:t>
            </a: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– международное исследование качества чтения и понимания текста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7800" y="1574800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PIRLS</a:t>
            </a:r>
          </a:p>
        </p:txBody>
      </p:sp>
      <p:pic>
        <p:nvPicPr>
          <p:cNvPr id="7" name="Picture 4" descr="C:\Users\overmakova\Desktop\Презентации. Материал\Для оформления\листочки\blue-clipart-sticky-note-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7718" y="1447799"/>
            <a:ext cx="4811113" cy="36703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760433" y="2082502"/>
            <a:ext cx="35941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Trends</a:t>
            </a: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Mathematics</a:t>
            </a: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Science</a:t>
            </a: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Study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международное исследование по оценке качества математического 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и естественнонаучного образования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97277" y="1790700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TIMSS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39433" y="4169734"/>
            <a:ext cx="31115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Programme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International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Student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Assessment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оценивает грамотность школьников и умение применять знания </a:t>
            </a:r>
            <a:b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практике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05000" y="3810000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PI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SA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5562600"/>
            <a:ext cx="1135516" cy="321475"/>
          </a:xfrm>
          <a:prstGeom prst="rect">
            <a:avLst/>
          </a:prstGeom>
          <a:noFill/>
        </p:spPr>
      </p:pic>
      <p:pic>
        <p:nvPicPr>
          <p:cNvPr id="15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96745" y="6009514"/>
            <a:ext cx="1638795" cy="209049"/>
          </a:xfrm>
          <a:prstGeom prst="rect">
            <a:avLst/>
          </a:prstGeom>
          <a:noFill/>
        </p:spPr>
      </p:pic>
      <p:pic>
        <p:nvPicPr>
          <p:cNvPr id="16" name="Рисунок 15" descr="14558PIC64tXSs991afYP_PIC2018.png"/>
          <p:cNvPicPr>
            <a:picLocks noChangeAspect="1"/>
          </p:cNvPicPr>
          <p:nvPr/>
        </p:nvPicPr>
        <p:blipFill>
          <a:blip r:embed="rId7" cstate="print"/>
          <a:srcRect l="25625" t="16410" r="21325" b="25771"/>
          <a:stretch>
            <a:fillRect/>
          </a:stretch>
        </p:blipFill>
        <p:spPr>
          <a:xfrm>
            <a:off x="4702629" y="4321629"/>
            <a:ext cx="1981200" cy="1901876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683" y="-39547"/>
            <a:ext cx="974725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260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75" y="501812"/>
            <a:ext cx="7645359" cy="5836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"/>
            <a:ext cx="974725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872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4441" y="66582"/>
            <a:ext cx="8892791" cy="2852737"/>
          </a:xfrm>
        </p:spPr>
        <p:txBody>
          <a:bodyPr>
            <a:normAutofit fontScale="90000"/>
          </a:bodyPr>
          <a:lstStyle/>
          <a:p>
            <a:pPr algn="r"/>
            <a:r>
              <a:rPr lang="ru-RU" sz="1800" b="1" dirty="0">
                <a:solidFill>
                  <a:srgbClr val="C00000"/>
                </a:solidFill>
                <a:effectLst/>
                <a:latin typeface="+mn-lt"/>
              </a:rPr>
              <a:t>«PISA позволяет понять, какая страна будет более конкурентоспособной </a:t>
            </a:r>
            <a:br>
              <a:rPr lang="ru-RU" sz="1800" b="1" dirty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1800" b="1" dirty="0">
                <a:solidFill>
                  <a:srgbClr val="C00000"/>
                </a:solidFill>
                <a:effectLst/>
                <a:latin typeface="+mn-lt"/>
              </a:rPr>
              <a:t>в будущем за счёт потенциала подрастающего поколения»</a:t>
            </a:r>
            <a:br>
              <a:rPr lang="ru-RU" sz="1800" b="1" dirty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1800" b="1" dirty="0">
                <a:solidFill>
                  <a:srgbClr val="C00000"/>
                </a:solidFill>
                <a:effectLst/>
                <a:latin typeface="+mn-lt"/>
              </a:rPr>
              <a:t> </a:t>
            </a:r>
            <a:r>
              <a:rPr lang="ru-RU" sz="1800" b="1" dirty="0">
                <a:solidFill>
                  <a:srgbClr val="002060"/>
                </a:solidFill>
                <a:effectLst/>
                <a:latin typeface="+mn-lt"/>
              </a:rPr>
              <a:t>Галина Ковалёва </a:t>
            </a:r>
            <a:br>
              <a:rPr lang="ru-RU" sz="1800" b="1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1800" b="1" dirty="0">
                <a:solidFill>
                  <a:srgbClr val="002060"/>
                </a:solidFill>
                <a:effectLst/>
                <a:latin typeface="+mn-lt"/>
              </a:rPr>
              <a:t>руководитель центра оценки качества образования Института содержания </a:t>
            </a:r>
            <a:br>
              <a:rPr lang="ru-RU" sz="1800" b="1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1800" b="1" dirty="0">
                <a:solidFill>
                  <a:srgbClr val="002060"/>
                </a:solidFill>
                <a:effectLst/>
                <a:latin typeface="+mn-lt"/>
              </a:rPr>
              <a:t>и методов обучения РАО, координатор PISA в России</a:t>
            </a:r>
            <a:r>
              <a:rPr lang="ru-RU" sz="2700" dirty="0">
                <a:solidFill>
                  <a:srgbClr val="C00000"/>
                </a:solidFill>
                <a:effectLst/>
              </a:rPr>
              <a:t/>
            </a:r>
            <a:br>
              <a:rPr lang="ru-RU" sz="2700" dirty="0">
                <a:solidFill>
                  <a:srgbClr val="C00000"/>
                </a:solidFill>
                <a:effectLst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56" y="1563972"/>
            <a:ext cx="7236214" cy="487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1" y="0"/>
            <a:ext cx="974725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8796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overmakova\Desktop\Презентации. Материал\Люди разных возрастов\Методика\0957ddf348b34d1.jpg"/>
          <p:cNvPicPr>
            <a:picLocks noChangeAspect="1" noChangeArrowheads="1"/>
          </p:cNvPicPr>
          <p:nvPr/>
        </p:nvPicPr>
        <p:blipFill>
          <a:blip r:embed="rId2" cstate="print">
            <a:lum bright="-2000" contrast="14000"/>
          </a:blip>
          <a:srcRect r="3836"/>
          <a:stretch>
            <a:fillRect/>
          </a:stretch>
        </p:blipFill>
        <p:spPr bwMode="auto">
          <a:xfrm>
            <a:off x="4267200" y="2362200"/>
            <a:ext cx="4233066" cy="3961756"/>
          </a:xfrm>
          <a:prstGeom prst="rect">
            <a:avLst/>
          </a:prstGeom>
          <a:noFill/>
        </p:spPr>
      </p:pic>
      <p:pic>
        <p:nvPicPr>
          <p:cNvPr id="4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2042" y="6362647"/>
            <a:ext cx="1135516" cy="321475"/>
          </a:xfrm>
          <a:prstGeom prst="rect">
            <a:avLst/>
          </a:prstGeom>
          <a:noFill/>
        </p:spPr>
      </p:pic>
      <p:pic>
        <p:nvPicPr>
          <p:cNvPr id="5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8330" y="6439448"/>
            <a:ext cx="1638795" cy="20904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191000" y="762000"/>
            <a:ext cx="43809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Россия не входит </a:t>
            </a:r>
            <a:b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 десятку стран-лидеров исследования </a:t>
            </a:r>
            <a:r>
              <a:rPr lang="en-US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PISA</a:t>
            </a: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. </a:t>
            </a:r>
            <a:b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Что делать?</a:t>
            </a:r>
          </a:p>
        </p:txBody>
      </p:sp>
      <p:pic>
        <p:nvPicPr>
          <p:cNvPr id="9" name="Picture 3" descr="C:\Users\overmakova\Desktop\Презентации. Материал\Для оформления\Блоки - универсалка\vector-banner-graphics-design-png-3.png"/>
          <p:cNvPicPr>
            <a:picLocks noChangeAspect="1" noChangeArrowheads="1"/>
          </p:cNvPicPr>
          <p:nvPr/>
        </p:nvPicPr>
        <p:blipFill>
          <a:blip r:embed="rId5" cstate="print"/>
          <a:srcRect t="67817" r="51885" b="3205"/>
          <a:stretch>
            <a:fillRect/>
          </a:stretch>
        </p:blipFill>
        <p:spPr bwMode="auto">
          <a:xfrm flipH="1">
            <a:off x="-3432" y="232001"/>
            <a:ext cx="4056822" cy="235879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81000" y="533400"/>
            <a:ext cx="36780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AutoNum type="arabicPeriod"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Провести ежегодный мониторинг динамики показателей России</a:t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исследовании PISA</a:t>
            </a:r>
          </a:p>
        </p:txBody>
      </p:sp>
      <p:pic>
        <p:nvPicPr>
          <p:cNvPr id="11" name="Picture 3" descr="C:\Users\overmakova\Desktop\Презентации. Материал\Для оформления\Блоки - универсалка\vector-banner-graphics-design-png-3.png"/>
          <p:cNvPicPr>
            <a:picLocks noChangeAspect="1" noChangeArrowheads="1"/>
          </p:cNvPicPr>
          <p:nvPr/>
        </p:nvPicPr>
        <p:blipFill>
          <a:blip r:embed="rId5" cstate="print"/>
          <a:srcRect t="67817" r="51885" b="-2174"/>
          <a:stretch>
            <a:fillRect/>
          </a:stretch>
        </p:blipFill>
        <p:spPr bwMode="auto">
          <a:xfrm flipH="1">
            <a:off x="-254000" y="2362200"/>
            <a:ext cx="4310822" cy="44958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8600" y="2590800"/>
            <a:ext cx="3759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Организовать </a:t>
            </a:r>
            <a:b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участие каждого региона</a:t>
            </a:r>
            <a:b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исследовании качества образования </a:t>
            </a:r>
            <a:b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 модели PISA </a:t>
            </a:r>
            <a:b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для анализа</a:t>
            </a:r>
            <a:b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всех аспектов региональной </a:t>
            </a:r>
            <a:b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системы образования</a:t>
            </a:r>
          </a:p>
        </p:txBody>
      </p:sp>
      <p:pic>
        <p:nvPicPr>
          <p:cNvPr id="14" name="Picture 3" descr="C:\Users\overmakova\Desktop\Презентации. Материал\Люди разных возрастов\Методика\w512h5121339788481documents51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60849" y="3213100"/>
            <a:ext cx="1352837" cy="1352837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89" y="0"/>
            <a:ext cx="974725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808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5800" y="1"/>
            <a:ext cx="8001000" cy="8001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Ежегодная региональная оценка </a:t>
            </a:r>
            <a:b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 модели </a:t>
            </a:r>
            <a:r>
              <a:rPr lang="en-US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PISA</a:t>
            </a:r>
            <a:endParaRPr lang="ru-RU" sz="2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699373"/>
              </p:ext>
            </p:extLst>
          </p:nvPr>
        </p:nvGraphicFramePr>
        <p:xfrm>
          <a:off x="304800" y="838201"/>
          <a:ext cx="8013700" cy="5888378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6543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32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094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7367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000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8396" marR="28396" marT="46716" marB="467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8396" marR="28396" marT="46716" marB="467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Код региона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8396" marR="28396" marT="46716" marB="467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Регион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8396" marR="28396" marT="46716" marB="46716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2607">
                <a:tc row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600" b="1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  <a:endParaRPr lang="ru-RU" sz="1600" b="1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Магаданская область</a:t>
                      </a:r>
                      <a:endParaRPr lang="ru-RU" sz="1600" b="1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26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600" b="1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87</a:t>
                      </a:r>
                      <a:endParaRPr lang="ru-RU" sz="1600" b="1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Чукотский АО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26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600" b="1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56</a:t>
                      </a:r>
                      <a:endParaRPr lang="ru-RU" sz="1600" b="1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Оренбургская область</a:t>
                      </a:r>
                      <a:endParaRPr lang="ru-RU" sz="1600" b="1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26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600" b="1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Республика Мордовия</a:t>
                      </a:r>
                      <a:endParaRPr lang="ru-RU" sz="1600" b="1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26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600" b="1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Новгородская область</a:t>
                      </a:r>
                      <a:endParaRPr lang="ru-RU" sz="1600" b="1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26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600" b="1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lang="ru-RU" sz="1600" b="1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Архангельская область</a:t>
                      </a:r>
                      <a:endParaRPr lang="ru-RU" sz="1600" b="1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26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600" b="1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ru-RU" sz="1600" b="1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Псковская область</a:t>
                      </a:r>
                      <a:endParaRPr lang="ru-RU" sz="1600" b="1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26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600" b="1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1600" b="1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Карачаево-Черкесская Республика</a:t>
                      </a:r>
                      <a:endParaRPr lang="ru-RU" sz="1600" b="1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26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1600" b="1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ru-RU" sz="1600" b="1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Республика Хакасия</a:t>
                      </a:r>
                      <a:endParaRPr lang="ru-RU" sz="1600" b="1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26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600" b="1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86</a:t>
                      </a:r>
                      <a:endParaRPr lang="ru-RU" sz="1600" b="1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Ханты-Мансийский АО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26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600" b="1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77</a:t>
                      </a:r>
                      <a:endParaRPr lang="ru-RU" sz="1600" b="1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г. Москва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26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600" b="1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  <a:endParaRPr lang="ru-RU" sz="1600" b="1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Костромская область</a:t>
                      </a:r>
                      <a:endParaRPr lang="ru-RU" sz="1600" b="1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726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ru-RU" sz="2000" b="1">
                        <a:solidFill>
                          <a:srgbClr val="C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61</a:t>
                      </a:r>
                      <a:endParaRPr lang="ru-RU" sz="2000" b="1">
                        <a:solidFill>
                          <a:srgbClr val="C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Ростовская область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726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ru-RU" sz="1600" b="1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82</a:t>
                      </a:r>
                      <a:endParaRPr lang="ru-RU" sz="1600" b="1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Республика Крым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370" marR="39370" marT="64770" marB="6477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pic>
        <p:nvPicPr>
          <p:cNvPr id="8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8572" y="5884830"/>
            <a:ext cx="1135516" cy="321475"/>
          </a:xfrm>
          <a:prstGeom prst="rect">
            <a:avLst/>
          </a:prstGeom>
          <a:noFill/>
        </p:spPr>
      </p:pic>
      <p:pic>
        <p:nvPicPr>
          <p:cNvPr id="9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6286500"/>
            <a:ext cx="1638795" cy="209049"/>
          </a:xfrm>
          <a:prstGeom prst="rect">
            <a:avLst/>
          </a:prstGeom>
          <a:noFill/>
        </p:spPr>
      </p:pic>
      <p:pic>
        <p:nvPicPr>
          <p:cNvPr id="7" name="Рисунок 6" descr="—Pngtree—technology earth dot line triangle_402609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79226" y="0"/>
            <a:ext cx="642257" cy="642257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4725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0652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Универ2</Template>
  <TotalTime>773</TotalTime>
  <Words>445</Words>
  <Application>Microsoft Office PowerPoint</Application>
  <PresentationFormat>Экран (4:3)</PresentationFormat>
  <Paragraphs>146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Office Theme</vt:lpstr>
      <vt:lpstr>1_Office Theme</vt:lpstr>
      <vt:lpstr>2_Office Theme</vt:lpstr>
      <vt:lpstr>Педсовет №1  </vt:lpstr>
      <vt:lpstr>Презентация PowerPoint</vt:lpstr>
      <vt:lpstr>Презентация PowerPoint</vt:lpstr>
      <vt:lpstr>«Ресурсы современного урока, обеспечивающие освоение новых образовательных стандартов»</vt:lpstr>
      <vt:lpstr>Сравнительные международные исследования</vt:lpstr>
      <vt:lpstr>Презентация PowerPoint</vt:lpstr>
      <vt:lpstr>«PISA позволяет понять, какая страна будет более конкурентоспособной  в будущем за счёт потенциала подрастающего поколения»  Галина Ковалёва  руководитель центра оценки качества образования Института содержания  и методов обучения РАО, координатор PISA в России  </vt:lpstr>
      <vt:lpstr>Презентация PowerPoint</vt:lpstr>
      <vt:lpstr>Ежегодная региональная оценка  по модели PISA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Мониторинг участия в проекте «500+»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Универсальн</dc:title>
  <dc:creator>Марина</dc:creator>
  <cp:lastModifiedBy>user</cp:lastModifiedBy>
  <cp:revision>58</cp:revision>
  <cp:lastPrinted>2019-11-01T03:49:54Z</cp:lastPrinted>
  <dcterms:created xsi:type="dcterms:W3CDTF">2019-07-28T09:59:28Z</dcterms:created>
  <dcterms:modified xsi:type="dcterms:W3CDTF">2022-04-07T09:38:10Z</dcterms:modified>
</cp:coreProperties>
</file>