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3" r:id="rId4"/>
    <p:sldId id="257" r:id="rId5"/>
    <p:sldId id="258" r:id="rId6"/>
    <p:sldId id="271" r:id="rId7"/>
    <p:sldId id="259" r:id="rId8"/>
    <p:sldId id="267" r:id="rId9"/>
    <p:sldId id="281" r:id="rId10"/>
    <p:sldId id="268" r:id="rId11"/>
    <p:sldId id="261" r:id="rId12"/>
    <p:sldId id="264" r:id="rId13"/>
    <p:sldId id="273" r:id="rId14"/>
    <p:sldId id="274" r:id="rId15"/>
    <p:sldId id="275" r:id="rId16"/>
    <p:sldId id="276" r:id="rId17"/>
    <p:sldId id="278" r:id="rId18"/>
    <p:sldId id="279" r:id="rId19"/>
    <p:sldId id="265" r:id="rId20"/>
    <p:sldId id="280" r:id="rId21"/>
    <p:sldId id="270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E74356-A0B3-4F13-83DC-943F6F571495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1A9133-2A8E-4F53-94A2-E5F92FA16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92D773-73D0-4C0D-B700-3BE5AFB29F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1768-EE54-4EC3-84FD-C01580957C5E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0484-F799-4CBD-B10B-A107BCE3C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C8D3-576D-4C5E-94F7-A894D5F4A69C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65C34-AB74-4217-B1E7-4A0CE0937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993B-E7EE-47F9-AC02-22059A3080A7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9CE2-D0BA-4DF7-BF40-DA66701A6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1D08-6D4C-4224-9C82-215D2CECC328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E41C-7FAC-4702-9D46-E9603F643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79F3-C9E0-4518-974B-6D6A2036A3E1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831B-3D17-4564-93AB-ADA502945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21D0-F274-461F-B500-9D35D82B9894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6BE9-2D48-4282-9F3E-0D83C6EF9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7A58-4A84-4E45-8859-43D8677CD46A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5AE4-8684-4E1C-9D07-EC19D2C54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E784B-AFAB-4A75-8092-9840120660B3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4A35-CB54-4446-9893-9F750D640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85C2C-2879-47E0-9C3E-10DF8475B407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B014C-C875-4DAC-A321-5A3A10891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1DCB-A4E9-4C5D-A53D-0878C660EBD9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6A10-5103-4409-959C-4246E2F93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B609-8D0A-4107-9743-E604F51991C6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048D-C27D-4D5F-B360-339FCC010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E4048-B312-4250-8B39-C1A309809A7F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47F48-C4CD-489B-9355-30A2241BB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pisa-2018" TargetMode="External"/><Relationship Id="rId3" Type="http://schemas.openxmlformats.org/officeDocument/2006/relationships/hyperlink" Target="https://fioco.ru/pisa-2003" TargetMode="External"/><Relationship Id="rId7" Type="http://schemas.openxmlformats.org/officeDocument/2006/relationships/hyperlink" Target="https://fioco.ru/pisa-2015" TargetMode="External"/><Relationship Id="rId2" Type="http://schemas.openxmlformats.org/officeDocument/2006/relationships/hyperlink" Target="https://fioco.ru/pisa-20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oco.ru/PISA-2012" TargetMode="External"/><Relationship Id="rId5" Type="http://schemas.openxmlformats.org/officeDocument/2006/relationships/hyperlink" Target="https://fioco.ru/pisa-2009" TargetMode="External"/><Relationship Id="rId4" Type="http://schemas.openxmlformats.org/officeDocument/2006/relationships/hyperlink" Target="https://fioco.ru/pisa-2006" TargetMode="Externa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802969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Функциональная грамотность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школьников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356992"/>
            <a:ext cx="3031380" cy="255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292725" y="3860800"/>
            <a:ext cx="3455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latin typeface="Calibri" pitchFamily="34" charset="0"/>
              </a:rPr>
              <a:t>»</a:t>
            </a:r>
          </a:p>
          <a:p>
            <a:pPr algn="r"/>
            <a:endParaRPr lang="ru-RU" sz="1600">
              <a:latin typeface="Calibri" pitchFamily="34" charset="0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555875" y="62372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468313" y="549275"/>
            <a:ext cx="82804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Тестирование TIMSS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(Trends in Mathematics and Science Study) нацелено на проверку качества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математического и естественнонаучного образования учеников четвёртых и восьмых классов.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Помимо мониторинга качества знаний TIMSS призвано ещё и выявить различия в национальных системах образования разных стран.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Пример для 4 класса:</a:t>
            </a:r>
          </a:p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3779838" y="0"/>
            <a:ext cx="1462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TIMSS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205038"/>
            <a:ext cx="39306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5"/>
          <p:cNvSpPr txBox="1">
            <a:spLocks noChangeArrowheads="1"/>
          </p:cNvSpPr>
          <p:nvPr/>
        </p:nvSpPr>
        <p:spPr bwMode="auto">
          <a:xfrm>
            <a:off x="539750" y="404813"/>
            <a:ext cx="820896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Международная программа по оценке качества обучения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PISA (Programme for International Student Assessment)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проводится раз в 3 года,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начиная с 2000 г., и проходит под патронажем Организации экономического сотрудничества и развития. Цель этого масштабного тестирования — провести оценку грамотности 15-летних школьников в разных видах учебной деятельности: естественнонаучной, математической, компьютерной и читательской. Дополнительной областью оценивания в цикле исследования 2012 года стало «креативное решение задач», в цикле 2015 года – «совместное решение задач», в цикле 2018 года – «глобальная компетентность». Ряд стран, в том числе Россия, также принимают участие в дополнительной опции – оценивание финансовой грамотности учащихся.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333375"/>
            <a:ext cx="8208962" cy="2646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иклы исследования PISA: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2"/>
              </a:rPr>
              <a:t>2000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3"/>
              </a:rPr>
              <a:t>2003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4"/>
              </a:rPr>
              <a:t>2006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5"/>
              </a:rPr>
              <a:t>2009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6"/>
              </a:rPr>
              <a:t>2012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7"/>
              </a:rPr>
              <a:t>2015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8"/>
              </a:rPr>
              <a:t>2018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Количество стран-участниц в исследовании PISA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4076700"/>
            <a:ext cx="6119812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341438"/>
          <a:ext cx="6096000" cy="23764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2"/>
                        </a:rPr>
                        <a:t>PISA-2000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3"/>
                        </a:rPr>
                        <a:t>PISA-2003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4"/>
                        </a:rPr>
                        <a:t>PISA-2006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5"/>
                        </a:rPr>
                        <a:t>PISA-2009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6"/>
                        </a:rPr>
                        <a:t>PISA-2012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7"/>
                        </a:rPr>
                        <a:t>PISA-2015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8"/>
                        </a:rPr>
                        <a:t> PISA-2018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32 страны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стран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57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65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 стран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70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79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988"/>
            <a:ext cx="9144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9650"/>
            <a:ext cx="9144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3154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188913"/>
            <a:ext cx="90487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3425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539750" y="404813"/>
            <a:ext cx="82089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 каждом новом цикле исследования вводятся новые направления: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PISA-2012 – финансовая грамотность 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PISA-2015 – решение проблем;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PISA-2018 – глобальные компетенции.</a:t>
            </a:r>
          </a:p>
          <a:p>
            <a:endParaRPr lang="ru-RU" sz="2400">
              <a:latin typeface="Calibri" pitchFamily="34" charset="0"/>
            </a:endParaRP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 исследование PISA включены задания разного типа. Почти половину из них составляют вопросы, предполагающие свободные ответы. А есть вопросы с определённым, нерасширяемым списком ответов. Это значит, что ученик должен выдать самостоятельный ответ, который будет ограничен конкретными словами или числами. Почти треть всех заданий в тесте составляют вопросы с готовыми вариантами ответов.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468313" y="1844675"/>
            <a:ext cx="8280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Calibri" pitchFamily="34" charset="0"/>
              </a:rPr>
              <a:t>Функциональная</a:t>
            </a:r>
            <a:r>
              <a:rPr lang="ru-RU" sz="2800">
                <a:latin typeface="Calibri" pitchFamily="34" charset="0"/>
              </a:rPr>
              <a:t> </a:t>
            </a:r>
            <a:r>
              <a:rPr lang="ru-RU" sz="2800" b="1">
                <a:latin typeface="Calibri" pitchFamily="34" charset="0"/>
              </a:rPr>
              <a:t>грамотность</a:t>
            </a:r>
            <a:r>
              <a:rPr lang="ru-RU" sz="2800">
                <a:latin typeface="Calibri" pitchFamily="34" charset="0"/>
              </a:rPr>
              <a:t> 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85863"/>
            <a:ext cx="82867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539750" y="1268413"/>
            <a:ext cx="8208963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 2015 году появились в PISA и задания для коллективного выполнения —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коллаборативные.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 таких задачах предусмотрено совместное решение проблем. В качестве партнёров выступают виртуальные помощники, с которыми можно обсуждать, анализировать и решать заданную проблему: что-то организовать, создать, придумать, переделать или наладить. Такие задания показывают, как ученик взаимодействует с партнёром, как распределяет обязанности, и умеет ли договариваться.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79248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8643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Характеристики личности: </a:t>
            </a:r>
          </a:p>
          <a:p>
            <a:pPr algn="just"/>
            <a:endParaRPr lang="ru-RU" sz="2400" b="1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восприимчивость к проблеме (их опознавание, обнаружение);</a:t>
            </a:r>
          </a:p>
          <a:p>
            <a:pPr algn="just"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беглость (быстрота генерирования различных идей);</a:t>
            </a:r>
          </a:p>
          <a:p>
            <a:pPr algn="just"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гибкость (легкость переключения способов решения проблемы);</a:t>
            </a:r>
          </a:p>
          <a:p>
            <a:pPr algn="just"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оригинальность (усовершенствование объекта, новые решения, идеи);</a:t>
            </a:r>
          </a:p>
          <a:p>
            <a:pPr algn="just"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нонконформизм (нетрадиционные стратегии решения проблемы);</a:t>
            </a:r>
          </a:p>
          <a:p>
            <a:pPr algn="just"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антиципация (прогнозирование, предвидение способов решения проблемы).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5184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84248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250825" y="0"/>
            <a:ext cx="85693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latin typeface="Calibri" pitchFamily="34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Согласно нормативно-правовой базе Российской Федерации и целевым ориентирам государства по развитию образования в нашей стране предусмотрены следующие процедуры оценки качества образования.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85693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8280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Тестирование PIRLS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(Progress in International Reading Literacy Study) направлено на то, чтобы оценить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качество чтения и понимания текста у ребят начальной школы.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Показывает различия в национальных системах образования. 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Исследование PIRLS проводится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раз в пять лет,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 проходило уже четыре раза: в 2001, 2006, 2011 и 2016 годах.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3708400" y="188913"/>
            <a:ext cx="1392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PIRLS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852738"/>
            <a:ext cx="7920038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69913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434</Words>
  <Application>Microsoft Office PowerPoint</Application>
  <PresentationFormat>Экран (4:3)</PresentationFormat>
  <Paragraphs>62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Ташенька Ташенька</dc:creator>
  <cp:lastModifiedBy>Device</cp:lastModifiedBy>
  <cp:revision>53</cp:revision>
  <dcterms:created xsi:type="dcterms:W3CDTF">2021-11-04T08:05:50Z</dcterms:created>
  <dcterms:modified xsi:type="dcterms:W3CDTF">2022-01-29T12:22:22Z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1074962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