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62" r:id="rId3"/>
    <p:sldId id="263" r:id="rId4"/>
    <p:sldId id="257" r:id="rId5"/>
    <p:sldId id="258" r:id="rId6"/>
    <p:sldId id="271" r:id="rId7"/>
    <p:sldId id="259" r:id="rId8"/>
    <p:sldId id="267" r:id="rId9"/>
    <p:sldId id="281" r:id="rId10"/>
    <p:sldId id="268" r:id="rId11"/>
    <p:sldId id="261" r:id="rId12"/>
    <p:sldId id="264" r:id="rId13"/>
    <p:sldId id="273" r:id="rId14"/>
    <p:sldId id="274" r:id="rId15"/>
    <p:sldId id="275" r:id="rId16"/>
    <p:sldId id="276" r:id="rId17"/>
    <p:sldId id="278" r:id="rId18"/>
    <p:sldId id="279" r:id="rId19"/>
    <p:sldId id="265" r:id="rId20"/>
    <p:sldId id="280" r:id="rId21"/>
    <p:sldId id="270" r:id="rId22"/>
    <p:sldId id="283" r:id="rId23"/>
    <p:sldId id="284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0E74356-A0B3-4F13-83DC-943F6F571495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81A9133-2A8E-4F53-94A2-E5F92FA166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692D773-73D0-4C0D-B700-3BE5AFB29F67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E1768-EE54-4EC3-84FD-C01580957C5E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60484-F799-4CBD-B10B-A107BCE3C6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CC8D3-576D-4C5E-94F7-A894D5F4A69C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765C34-AB74-4217-B1E7-4A0CE09376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0C993B-E7EE-47F9-AC02-22059A3080A7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09CE2-D0BA-4DF7-BF40-DA66701A6E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EE1D08-6D4C-4224-9C82-215D2CECC328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6E41C-7FAC-4702-9D46-E9603F6433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F79F3-C9E0-4518-974B-6D6A2036A3E1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A831B-3D17-4564-93AB-ADA5029458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821D0-F274-461F-B500-9D35D82B9894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A6BE9-2D48-4282-9F3E-0D83C6EF9B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57A58-4A84-4E45-8859-43D8677CD46A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25AE4-8684-4E1C-9D07-EC19D2C54F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E784B-AFAB-4A75-8092-9840120660B3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1A4A35-CB54-4446-9893-9F750D6401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485C2C-2879-47E0-9C3E-10DF8475B407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B014C-C875-4DAC-A321-5A3A108914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61DCB-A4E9-4C5D-A53D-0878C660EBD9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F6A10-5103-4409-959C-4246E2F93F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52B609-8D0A-4107-9743-E604F51991C6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5048D-C27D-4D5F-B360-339FCC0104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50000">
              <a:srgbClr val="92D050"/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09E4048-B312-4250-8B39-C1A309809A7F}" type="datetimeFigureOut">
              <a:rPr lang="ru-RU"/>
              <a:pPr>
                <a:defRPr/>
              </a:pPr>
              <a:t>29.01.2022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F47F48-C4CD-489B-9355-30A2241BB4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fioco.ru/pisa-2018" TargetMode="External"/><Relationship Id="rId3" Type="http://schemas.openxmlformats.org/officeDocument/2006/relationships/hyperlink" Target="https://fioco.ru/pisa-2003" TargetMode="External"/><Relationship Id="rId7" Type="http://schemas.openxmlformats.org/officeDocument/2006/relationships/hyperlink" Target="https://fioco.ru/pisa-2015" TargetMode="External"/><Relationship Id="rId2" Type="http://schemas.openxmlformats.org/officeDocument/2006/relationships/hyperlink" Target="https://fioco.ru/pisa-200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fioco.ru/PISA-2012" TargetMode="External"/><Relationship Id="rId5" Type="http://schemas.openxmlformats.org/officeDocument/2006/relationships/hyperlink" Target="https://fioco.ru/pisa-2009" TargetMode="External"/><Relationship Id="rId4" Type="http://schemas.openxmlformats.org/officeDocument/2006/relationships/hyperlink" Target="https://fioco.ru/pisa-2006" TargetMode="External"/><Relationship Id="rId9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556792"/>
            <a:ext cx="8029699" cy="132343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Функциональная грамотность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школьников </a:t>
            </a:r>
            <a:endParaRPr lang="ru-RU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n-lt"/>
              <a:cs typeface="+mn-cs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835696" y="3356992"/>
            <a:ext cx="3031380" cy="25585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339" name="TextBox 3"/>
          <p:cNvSpPr txBox="1">
            <a:spLocks noChangeArrowheads="1"/>
          </p:cNvSpPr>
          <p:nvPr/>
        </p:nvSpPr>
        <p:spPr bwMode="auto">
          <a:xfrm>
            <a:off x="5292725" y="3860800"/>
            <a:ext cx="34559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600">
                <a:latin typeface="Calibri" pitchFamily="34" charset="0"/>
              </a:rPr>
              <a:t>»</a:t>
            </a:r>
          </a:p>
          <a:p>
            <a:pPr algn="r"/>
            <a:endParaRPr lang="ru-RU" sz="1600">
              <a:latin typeface="Calibri" pitchFamily="34" charset="0"/>
            </a:endParaRPr>
          </a:p>
        </p:txBody>
      </p:sp>
      <p:sp>
        <p:nvSpPr>
          <p:cNvPr id="14340" name="Прямоугольник 4"/>
          <p:cNvSpPr>
            <a:spLocks noChangeArrowheads="1"/>
          </p:cNvSpPr>
          <p:nvPr/>
        </p:nvSpPr>
        <p:spPr bwMode="auto">
          <a:xfrm>
            <a:off x="2555875" y="6237288"/>
            <a:ext cx="457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Box 2"/>
          <p:cNvSpPr txBox="1">
            <a:spLocks noChangeArrowheads="1"/>
          </p:cNvSpPr>
          <p:nvPr/>
        </p:nvSpPr>
        <p:spPr bwMode="auto">
          <a:xfrm>
            <a:off x="468313" y="549275"/>
            <a:ext cx="8280400" cy="295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>
                <a:latin typeface="Times New Roman" pitchFamily="18" charset="0"/>
                <a:cs typeface="Times New Roman" pitchFamily="18" charset="0"/>
              </a:rPr>
              <a:t>Тестирование TIMSS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(Trends in Mathematics and Science Study) нацелено на проверку качества </a:t>
            </a:r>
            <a:r>
              <a:rPr lang="ru-RU" sz="2000" i="1">
                <a:latin typeface="Times New Roman" pitchFamily="18" charset="0"/>
                <a:cs typeface="Times New Roman" pitchFamily="18" charset="0"/>
              </a:rPr>
              <a:t>математического и естественнонаучного образования учеников четвёртых и восьмых классов.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2000">
                <a:latin typeface="Times New Roman" pitchFamily="18" charset="0"/>
                <a:cs typeface="Times New Roman" pitchFamily="18" charset="0"/>
              </a:rPr>
              <a:t>Помимо мониторинга качества знаний TIMSS призвано ещё и выявить различия в национальных системах образования разных стран.</a:t>
            </a:r>
          </a:p>
          <a:p>
            <a:pPr algn="just"/>
            <a:r>
              <a:rPr lang="ru-RU" sz="2000">
                <a:latin typeface="Times New Roman" pitchFamily="18" charset="0"/>
                <a:cs typeface="Times New Roman" pitchFamily="18" charset="0"/>
              </a:rPr>
              <a:t>Пример для 4 класса:</a:t>
            </a:r>
          </a:p>
          <a:p>
            <a:pPr algn="just"/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>
              <a:latin typeface="Calibri" pitchFamily="34" charset="0"/>
            </a:endParaRPr>
          </a:p>
        </p:txBody>
      </p:sp>
      <p:sp>
        <p:nvSpPr>
          <p:cNvPr id="23554" name="Прямоугольник 3"/>
          <p:cNvSpPr>
            <a:spLocks noChangeArrowheads="1"/>
          </p:cNvSpPr>
          <p:nvPr/>
        </p:nvSpPr>
        <p:spPr bwMode="auto">
          <a:xfrm>
            <a:off x="3779838" y="0"/>
            <a:ext cx="14620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  <a:cs typeface="Times New Roman" pitchFamily="18" charset="0"/>
              </a:rPr>
              <a:t>TIMSS</a:t>
            </a:r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48038" y="2205038"/>
            <a:ext cx="3930650" cy="465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Box 5"/>
          <p:cNvSpPr txBox="1">
            <a:spLocks noChangeArrowheads="1"/>
          </p:cNvSpPr>
          <p:nvPr/>
        </p:nvSpPr>
        <p:spPr bwMode="auto">
          <a:xfrm>
            <a:off x="539750" y="404813"/>
            <a:ext cx="8208963" cy="646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latin typeface="Times New Roman" pitchFamily="18" charset="0"/>
                <a:cs typeface="Times New Roman" pitchFamily="18" charset="0"/>
              </a:rPr>
              <a:t>PISA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ru-RU" sz="2400" b="1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>
                <a:latin typeface="Times New Roman" pitchFamily="18" charset="0"/>
                <a:cs typeface="Times New Roman" pitchFamily="18" charset="0"/>
              </a:rPr>
              <a:t>Международная программа по оценке качества обучения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PISA (Programme for International Student Assessment)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проводится раз в 3 года,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начиная с 2000 г., и проходит под патронажем Организации экономического сотрудничества и развития. Цель этого масштабного тестирования — провести оценку грамотности 15-летних школьников в разных видах учебной деятельности: естественнонаучной, математической, компьютерной и читательской. Дополнительной областью оценивания в цикле исследования 2012 года стало «креативное решение задач», в цикле 2015 года – «совместное решение задач», в цикле 2018 года – «глобальная компетентность». Ряд стран, в том числе Россия, также принимают участие в дополнительной опции – оценивание финансовой грамотности учащихся.</a:t>
            </a:r>
          </a:p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288" y="333375"/>
            <a:ext cx="8208962" cy="26463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x-none" sz="2000" b="1">
                <a:latin typeface="Times New Roman" pitchFamily="18" charset="0"/>
                <a:cs typeface="Times New Roman" pitchFamily="18" charset="0"/>
              </a:rPr>
              <a:t>иклы исследования PISA: </a:t>
            </a:r>
            <a:r>
              <a:rPr lang="x-none" sz="2000" u="sng">
                <a:latin typeface="Times New Roman" pitchFamily="18" charset="0"/>
                <a:cs typeface="Times New Roman" pitchFamily="18" charset="0"/>
                <a:hlinkClick r:id="rId2"/>
              </a:rPr>
              <a:t>2000</a:t>
            </a:r>
            <a:r>
              <a:rPr lang="x-none" sz="2000" b="1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x-none" sz="2000" u="sng">
                <a:latin typeface="Times New Roman" pitchFamily="18" charset="0"/>
                <a:cs typeface="Times New Roman" pitchFamily="18" charset="0"/>
                <a:hlinkClick r:id="rId3"/>
              </a:rPr>
              <a:t>2003</a:t>
            </a:r>
            <a:r>
              <a:rPr lang="x-none" sz="2000" b="1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x-none" sz="2000" u="sng">
                <a:latin typeface="Times New Roman" pitchFamily="18" charset="0"/>
                <a:cs typeface="Times New Roman" pitchFamily="18" charset="0"/>
                <a:hlinkClick r:id="rId4"/>
              </a:rPr>
              <a:t>2006</a:t>
            </a:r>
            <a:r>
              <a:rPr lang="x-none" sz="2000" b="1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x-none" sz="2000" u="sng">
                <a:latin typeface="Times New Roman" pitchFamily="18" charset="0"/>
                <a:cs typeface="Times New Roman" pitchFamily="18" charset="0"/>
                <a:hlinkClick r:id="rId5"/>
              </a:rPr>
              <a:t>2009</a:t>
            </a:r>
            <a:r>
              <a:rPr lang="x-none" sz="2000" b="1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x-none" sz="2000" u="sng">
                <a:latin typeface="Times New Roman" pitchFamily="18" charset="0"/>
                <a:cs typeface="Times New Roman" pitchFamily="18" charset="0"/>
                <a:hlinkClick r:id="rId6"/>
              </a:rPr>
              <a:t>2012</a:t>
            </a:r>
            <a:r>
              <a:rPr lang="x-none" sz="2000" b="1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x-none" sz="2000" u="sng">
                <a:latin typeface="Times New Roman" pitchFamily="18" charset="0"/>
                <a:cs typeface="Times New Roman" pitchFamily="18" charset="0"/>
                <a:hlinkClick r:id="rId7"/>
              </a:rPr>
              <a:t>2015</a:t>
            </a:r>
            <a:r>
              <a:rPr lang="x-none" sz="2000" b="1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x-none" sz="2000" u="sng">
                <a:latin typeface="Times New Roman" pitchFamily="18" charset="0"/>
                <a:cs typeface="Times New Roman" pitchFamily="18" charset="0"/>
                <a:hlinkClick r:id="rId8"/>
              </a:rPr>
              <a:t>2018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2021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Количество стран-участниц в исследовании PISA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68313" y="4076700"/>
            <a:ext cx="6119812" cy="241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68313" y="1341438"/>
          <a:ext cx="6096000" cy="23764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70857"/>
                <a:gridCol w="870857"/>
                <a:gridCol w="870857"/>
                <a:gridCol w="870857"/>
                <a:gridCol w="870857"/>
                <a:gridCol w="870857"/>
                <a:gridCol w="870857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u="sng" dirty="0" smtClean="0">
                          <a:hlinkClick r:id="rId2"/>
                        </a:rPr>
                        <a:t>PISA-2000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u="sng" dirty="0" smtClean="0">
                          <a:hlinkClick r:id="rId3"/>
                        </a:rPr>
                        <a:t>PISA-2003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u="sng" dirty="0" smtClean="0">
                          <a:hlinkClick r:id="rId4"/>
                        </a:rPr>
                        <a:t>PISA-2006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u="sng" dirty="0" smtClean="0">
                          <a:hlinkClick r:id="rId5"/>
                        </a:rPr>
                        <a:t>PISA-2009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u="sng" dirty="0" smtClean="0">
                          <a:hlinkClick r:id="rId6"/>
                        </a:rPr>
                        <a:t>PISA-2012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u="sng" dirty="0" smtClean="0">
                          <a:hlinkClick r:id="rId7"/>
                        </a:rPr>
                        <a:t>PISA-2015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u="sng" dirty="0" smtClean="0">
                          <a:hlinkClick r:id="rId8"/>
                        </a:rPr>
                        <a:t> PISA-2018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32 страны мира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40 стран мира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57 стран мира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65 стран мира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65 стран мира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70 стран мира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79 стран мира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61988"/>
            <a:ext cx="9144000" cy="553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09650"/>
            <a:ext cx="9144000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2938"/>
            <a:ext cx="9315450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5" y="188913"/>
            <a:ext cx="9048750" cy="640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36613"/>
            <a:ext cx="9144000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33425"/>
            <a:ext cx="9144000" cy="564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Box 2"/>
          <p:cNvSpPr txBox="1">
            <a:spLocks noChangeArrowheads="1"/>
          </p:cNvSpPr>
          <p:nvPr/>
        </p:nvSpPr>
        <p:spPr bwMode="auto">
          <a:xfrm>
            <a:off x="539750" y="404813"/>
            <a:ext cx="8208963" cy="554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В каждом новом цикле исследования вводятся новые направления: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PISA-2012 – финансовая грамотность ;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PISA-2015 – решение проблем;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PISA-2018 – глобальные компетенции.</a:t>
            </a:r>
          </a:p>
          <a:p>
            <a:endParaRPr lang="ru-RU" sz="2400">
              <a:latin typeface="Calibri" pitchFamily="34" charset="0"/>
            </a:endParaRPr>
          </a:p>
          <a:p>
            <a:pPr algn="just"/>
            <a:r>
              <a:rPr lang="ru-RU" sz="2400">
                <a:latin typeface="Times New Roman" pitchFamily="18" charset="0"/>
                <a:cs typeface="Times New Roman" pitchFamily="18" charset="0"/>
              </a:rPr>
              <a:t>В исследование PISA включены задания разного типа. Почти половину из них составляют вопросы, предполагающие свободные ответы. А есть вопросы с определённым, нерасширяемым списком ответов. Это значит, что ученик должен выдать самостоятельный ответ, который будет ограничен конкретными словами или числами. Почти треть всех заданий в тесте составляют вопросы с готовыми вариантами ответов.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Прямоугольник 1"/>
          <p:cNvSpPr>
            <a:spLocks noChangeArrowheads="1"/>
          </p:cNvSpPr>
          <p:nvPr/>
        </p:nvSpPr>
        <p:spPr bwMode="auto">
          <a:xfrm>
            <a:off x="468313" y="1844675"/>
            <a:ext cx="8280400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800" b="1">
                <a:latin typeface="Calibri" pitchFamily="34" charset="0"/>
              </a:rPr>
              <a:t>Функциональная</a:t>
            </a:r>
            <a:r>
              <a:rPr lang="ru-RU" sz="2800">
                <a:latin typeface="Calibri" pitchFamily="34" charset="0"/>
              </a:rPr>
              <a:t> </a:t>
            </a:r>
            <a:r>
              <a:rPr lang="ru-RU" sz="2800" b="1">
                <a:latin typeface="Calibri" pitchFamily="34" charset="0"/>
              </a:rPr>
              <a:t>грамотность</a:t>
            </a:r>
            <a:r>
              <a:rPr lang="ru-RU" sz="2800">
                <a:latin typeface="Calibri" pitchFamily="34" charset="0"/>
              </a:rPr>
              <a:t> – это способность человека использовать приобретаемые в течение жизни знания для решения широкого диапазона жизненных задач в различных сферах человеческой деятельности, общения и социальных отношений.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185863"/>
            <a:ext cx="8286750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Box 2"/>
          <p:cNvSpPr txBox="1">
            <a:spLocks noChangeArrowheads="1"/>
          </p:cNvSpPr>
          <p:nvPr/>
        </p:nvSpPr>
        <p:spPr bwMode="auto">
          <a:xfrm>
            <a:off x="539750" y="1268413"/>
            <a:ext cx="8208963" cy="406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  <a:p>
            <a:pPr algn="just"/>
            <a:r>
              <a:rPr lang="ru-RU" sz="2400">
                <a:latin typeface="Times New Roman" pitchFamily="18" charset="0"/>
                <a:cs typeface="Times New Roman" pitchFamily="18" charset="0"/>
              </a:rPr>
              <a:t>В 2015 году появились в PISA и задания для коллективного выполнения —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коллаборативные.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В таких задачах предусмотрено совместное решение проблем. В качестве партнёров выступают виртуальные помощники, с которыми можно обсуждать, анализировать и решать заданную проблему: что-то организовать, создать, придумать, переделать или наладить. Такие задания показывают, как ученик взаимодействует с партнёром, как распределяет обязанности, и умеет ли договариваться.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981075"/>
            <a:ext cx="7924800" cy="460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765175"/>
            <a:ext cx="86439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4"/>
          <p:cNvSpPr txBox="1">
            <a:spLocks noChangeArrowheads="1"/>
          </p:cNvSpPr>
          <p:nvPr/>
        </p:nvSpPr>
        <p:spPr bwMode="auto">
          <a:xfrm>
            <a:off x="323850" y="188913"/>
            <a:ext cx="8496300" cy="637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>
                <a:latin typeface="Calibri" pitchFamily="34" charset="0"/>
              </a:rPr>
              <a:t>Характеристики личности: </a:t>
            </a:r>
          </a:p>
          <a:p>
            <a:pPr algn="just"/>
            <a:endParaRPr lang="ru-RU" sz="2400" b="1">
              <a:latin typeface="Calibri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ru-RU" sz="2400">
                <a:latin typeface="Calibri" pitchFamily="34" charset="0"/>
              </a:rPr>
              <a:t>восприимчивость к проблеме (их опознавание, обнаружение);</a:t>
            </a:r>
          </a:p>
          <a:p>
            <a:pPr algn="just">
              <a:buFont typeface="Arial" charset="0"/>
              <a:buChar char="•"/>
            </a:pPr>
            <a:endParaRPr lang="ru-RU" sz="2400">
              <a:latin typeface="Calibri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ru-RU" sz="2400">
                <a:latin typeface="Calibri" pitchFamily="34" charset="0"/>
              </a:rPr>
              <a:t> беглость (быстрота генерирования различных идей);</a:t>
            </a:r>
          </a:p>
          <a:p>
            <a:pPr algn="just">
              <a:buFont typeface="Arial" charset="0"/>
              <a:buChar char="•"/>
            </a:pPr>
            <a:endParaRPr lang="ru-RU" sz="2400">
              <a:latin typeface="Calibri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ru-RU" sz="2400">
                <a:latin typeface="Calibri" pitchFamily="34" charset="0"/>
              </a:rPr>
              <a:t> гибкость (легкость переключения способов решения проблемы);</a:t>
            </a:r>
          </a:p>
          <a:p>
            <a:pPr algn="just">
              <a:buFont typeface="Arial" charset="0"/>
              <a:buChar char="•"/>
            </a:pPr>
            <a:endParaRPr lang="ru-RU" sz="2400">
              <a:latin typeface="Calibri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ru-RU" sz="2400">
                <a:latin typeface="Calibri" pitchFamily="34" charset="0"/>
              </a:rPr>
              <a:t>оригинальность (усовершенствование объекта, новые решения, идеи);</a:t>
            </a:r>
          </a:p>
          <a:p>
            <a:pPr algn="just">
              <a:buFont typeface="Arial" charset="0"/>
              <a:buChar char="•"/>
            </a:pPr>
            <a:endParaRPr lang="ru-RU" sz="2400">
              <a:latin typeface="Calibri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ru-RU" sz="2400">
                <a:latin typeface="Calibri" pitchFamily="34" charset="0"/>
              </a:rPr>
              <a:t> нонконформизм (нетрадиционные стратегии решения проблемы);</a:t>
            </a:r>
          </a:p>
          <a:p>
            <a:pPr algn="just">
              <a:buFont typeface="Arial" charset="0"/>
              <a:buChar char="•"/>
            </a:pPr>
            <a:endParaRPr lang="ru-RU" sz="2400">
              <a:latin typeface="Calibri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ru-RU" sz="2400">
                <a:latin typeface="Calibri" pitchFamily="34" charset="0"/>
              </a:rPr>
              <a:t>антиципация (прогнозирование, предвидение способов решения проблемы).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341438"/>
            <a:ext cx="7518400" cy="410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692150"/>
            <a:ext cx="8424863" cy="547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2"/>
          <p:cNvSpPr txBox="1">
            <a:spLocks noChangeArrowheads="1"/>
          </p:cNvSpPr>
          <p:nvPr/>
        </p:nvSpPr>
        <p:spPr bwMode="auto">
          <a:xfrm>
            <a:off x="250825" y="0"/>
            <a:ext cx="8569325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600">
              <a:latin typeface="Calibri" pitchFamily="34" charset="0"/>
            </a:endParaRPr>
          </a:p>
          <a:p>
            <a:pPr algn="just"/>
            <a:r>
              <a:rPr lang="ru-RU" sz="2000">
                <a:latin typeface="Times New Roman" pitchFamily="18" charset="0"/>
                <a:cs typeface="Times New Roman" pitchFamily="18" charset="0"/>
              </a:rPr>
              <a:t>Согласно нормативно-правовой базе Российской Федерации и целевым ориентирам государства по развитию образования в нашей стране предусмотрены следующие процедуры оценки качества образования.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412875"/>
            <a:ext cx="8569325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20713"/>
            <a:ext cx="9144000" cy="554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2"/>
          <p:cNvSpPr txBox="1">
            <a:spLocks noChangeArrowheads="1"/>
          </p:cNvSpPr>
          <p:nvPr/>
        </p:nvSpPr>
        <p:spPr bwMode="auto">
          <a:xfrm>
            <a:off x="468313" y="765175"/>
            <a:ext cx="8280400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Arial" charset="0"/>
              <a:buChar char="•"/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Тестирование PIRLS 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(Progress in International Reading Literacy Study) направлено на то, чтобы оценить </a:t>
            </a:r>
            <a:r>
              <a:rPr lang="ru-RU" sz="2000" i="1">
                <a:latin typeface="Times New Roman" pitchFamily="18" charset="0"/>
                <a:cs typeface="Times New Roman" pitchFamily="18" charset="0"/>
              </a:rPr>
              <a:t>качество чтения и понимания текста у ребят начальной школы. </a:t>
            </a:r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Показывает различия в национальных системах образования. </a:t>
            </a:r>
          </a:p>
          <a:p>
            <a:pPr algn="just">
              <a:buFont typeface="Arial" charset="0"/>
              <a:buChar char="•"/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Исследование PIRLS проводится </a:t>
            </a:r>
            <a:r>
              <a:rPr lang="ru-RU" sz="2000" i="1">
                <a:latin typeface="Times New Roman" pitchFamily="18" charset="0"/>
                <a:cs typeface="Times New Roman" pitchFamily="18" charset="0"/>
              </a:rPr>
              <a:t>раз в пять лет, 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и проходило уже четыре раза: в 2001, 2006, 2011 и 2016 годах.</a:t>
            </a:r>
          </a:p>
          <a:p>
            <a:endParaRPr lang="ru-RU">
              <a:latin typeface="Calibri" pitchFamily="34" charset="0"/>
            </a:endParaRPr>
          </a:p>
        </p:txBody>
      </p:sp>
      <p:sp>
        <p:nvSpPr>
          <p:cNvPr id="21506" name="Прямоугольник 3"/>
          <p:cNvSpPr>
            <a:spLocks noChangeArrowheads="1"/>
          </p:cNvSpPr>
          <p:nvPr/>
        </p:nvSpPr>
        <p:spPr bwMode="auto">
          <a:xfrm>
            <a:off x="3708400" y="188913"/>
            <a:ext cx="13922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  <a:cs typeface="Times New Roman" pitchFamily="18" charset="0"/>
              </a:rPr>
              <a:t>PIRLS</a:t>
            </a:r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2852738"/>
            <a:ext cx="7920038" cy="400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765175"/>
            <a:ext cx="6991350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434</Words>
  <Application>Microsoft Office PowerPoint</Application>
  <PresentationFormat>Экран (4:3)</PresentationFormat>
  <Paragraphs>62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Calibri</vt:lpstr>
      <vt:lpstr>Arial</vt:lpstr>
      <vt:lpstr>Times New Roman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Ташенька Ташенька</dc:creator>
  <cp:lastModifiedBy>Device</cp:lastModifiedBy>
  <cp:revision>53</cp:revision>
  <dcterms:created xsi:type="dcterms:W3CDTF">2021-11-04T08:05:50Z</dcterms:created>
  <dcterms:modified xsi:type="dcterms:W3CDTF">2022-01-29T12:22:22Z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1074962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S9.1.2</vt:lpwstr>
  </property>
</Properties>
</file>